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9" r:id="rId2"/>
    <p:sldId id="339" r:id="rId3"/>
    <p:sldId id="319" r:id="rId4"/>
    <p:sldId id="327" r:id="rId5"/>
    <p:sldId id="343" r:id="rId6"/>
    <p:sldId id="344" r:id="rId7"/>
    <p:sldId id="320" r:id="rId8"/>
    <p:sldId id="331" r:id="rId9"/>
    <p:sldId id="284" r:id="rId10"/>
    <p:sldId id="315" r:id="rId11"/>
    <p:sldId id="336" r:id="rId12"/>
    <p:sldId id="340" r:id="rId13"/>
    <p:sldId id="337" r:id="rId14"/>
    <p:sldId id="277" r:id="rId15"/>
    <p:sldId id="278" r:id="rId16"/>
  </p:sldIdLst>
  <p:sldSz cx="9144000" cy="6858000" type="screen4x3"/>
  <p:notesSz cx="6864350" cy="9998075"/>
  <p:embeddedFontLs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LilyUPC" pitchFamily="34" charset="-34"/>
      <p:regular r:id="rId23"/>
      <p:bold r:id="rId24"/>
      <p:italic r:id="rId25"/>
      <p:boldItalic r:id="rId26"/>
    </p:embeddedFont>
    <p:embeddedFont>
      <p:font typeface="Ebrima" pitchFamily="2" charset="0"/>
      <p:regular r:id="rId27"/>
      <p:bold r:id="rId28"/>
    </p:embeddedFont>
    <p:embeddedFont>
      <p:font typeface="Century Gothic" pitchFamily="34" charset="0"/>
      <p:regular r:id="rId29"/>
      <p:bold r:id="rId30"/>
      <p:italic r:id="rId31"/>
      <p:boldItalic r:id="rId32"/>
    </p:embeddedFont>
    <p:embeddedFont>
      <p:font typeface="Mangal" pitchFamily="18" charset="0"/>
      <p:regular r:id="rId33"/>
      <p:bold r:id="rId34"/>
    </p:embeddedFont>
    <p:embeddedFont>
      <p:font typeface="ＭＳ Ｐゴシック" pitchFamily="34" charset="-128"/>
      <p:regular r:id="rId35"/>
    </p:embeddedFont>
  </p:embeddedFontLst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ny Sherborne" initials="AS" lastIdx="56" clrIdx="0">
    <p:extLst>
      <p:ext uri="{19B8F6BF-5375-455C-9EA6-DF929625EA0E}">
        <p15:presenceInfo xmlns:p15="http://schemas.microsoft.com/office/powerpoint/2012/main" xmlns="" userId="22e183d2424b5dbc" providerId="Windows Live"/>
      </p:ext>
    </p:extLst>
  </p:cmAuthor>
  <p:cmAuthor id="2" name="Gemma Young" initials="GY" lastIdx="57" clrIdx="1"/>
  <p:cmAuthor id="3" name="Linda" initials="L" lastIdx="3" clrIdx="2"/>
  <p:cmAuthor id="4" name="Philippa Gardom Hulme" initials="PGH" lastIdx="5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DA"/>
    <a:srgbClr val="CC0000"/>
    <a:srgbClr val="990099"/>
    <a:srgbClr val="6DD9FF"/>
    <a:srgbClr val="33CCFF"/>
    <a:srgbClr val="0066CC"/>
    <a:srgbClr val="3366FF"/>
    <a:srgbClr val="065606"/>
    <a:srgbClr val="005C2A"/>
    <a:srgbClr val="A0BF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34" autoAdjust="0"/>
    <p:restoredTop sz="79928" autoAdjust="0"/>
  </p:normalViewPr>
  <p:slideViewPr>
    <p:cSldViewPr>
      <p:cViewPr>
        <p:scale>
          <a:sx n="57" d="100"/>
          <a:sy n="57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25"/>
    </mc:Choice>
    <mc:Fallback>
      <c:style val="2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501812298633486"/>
          <c:y val="4.6622465228731202E-2"/>
          <c:w val="0.74657676924786132"/>
          <c:h val="0.75892328101110462"/>
        </c:manualLayout>
      </c:layout>
      <c:scatterChart>
        <c:scatterStyle val="lineMarker"/>
        <c:varyColors val="0"/>
        <c:ser>
          <c:idx val="0"/>
          <c:order val="0"/>
          <c:tx>
            <c:strRef>
              <c:f>'Sheet1'!$B$1</c:f>
              <c:strCache>
                <c:ptCount val="1"/>
                <c:pt idx="0">
                  <c:v>Y-Values</c:v>
                </c:pt>
              </c:strCache>
            </c:strRef>
          </c:tx>
          <c:spPr>
            <a:ln w="66675">
              <a:noFill/>
            </a:ln>
          </c:spPr>
          <c:xVal>
            <c:numRef>
              <c:f>'Sheet1'!$A$2:$A$6</c:f>
              <c:numCache>
                <c:formatCode>General</c:formatCode>
                <c:ptCount val="5"/>
                <c:pt idx="0">
                  <c:v>0</c:v>
                </c:pt>
                <c:pt idx="1">
                  <c:v>15</c:v>
                </c:pt>
                <c:pt idx="2">
                  <c:v>30</c:v>
                </c:pt>
                <c:pt idx="3">
                  <c:v>45</c:v>
                </c:pt>
                <c:pt idx="4">
                  <c:v>60</c:v>
                </c:pt>
              </c:numCache>
            </c:numRef>
          </c:xVal>
          <c:yVal>
            <c:numRef>
              <c:f>'Sheet1'!$B$2:$B$6</c:f>
              <c:numCache>
                <c:formatCode>General</c:formatCode>
                <c:ptCount val="5"/>
                <c:pt idx="0">
                  <c:v>53</c:v>
                </c:pt>
                <c:pt idx="1">
                  <c:v>120</c:v>
                </c:pt>
                <c:pt idx="2">
                  <c:v>178</c:v>
                </c:pt>
                <c:pt idx="3">
                  <c:v>200</c:v>
                </c:pt>
                <c:pt idx="4">
                  <c:v>267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7507200"/>
        <c:axId val="77661696"/>
      </c:scatterChart>
      <c:valAx>
        <c:axId val="77507200"/>
        <c:scaling>
          <c:orientation val="minMax"/>
        </c:scaling>
        <c:delete val="0"/>
        <c:axPos val="b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l-GR" b="0" baseline="0" dirty="0" smtClean="0">
                    <a:latin typeface="Century Gothic" pitchFamily="34" charset="0"/>
                  </a:rPr>
                  <a:t>Γωνία κλίσης κεφαλιού</a:t>
                </a:r>
                <a:r>
                  <a:rPr lang="en-GB" b="0" baseline="0" dirty="0" smtClean="0">
                    <a:latin typeface="Century Gothic" pitchFamily="34" charset="0"/>
                  </a:rPr>
                  <a:t> </a:t>
                </a:r>
                <a:r>
                  <a:rPr lang="en-GB" b="0" baseline="0" dirty="0">
                    <a:latin typeface="Century Gothic" pitchFamily="34" charset="0"/>
                  </a:rPr>
                  <a:t>(º)</a:t>
                </a:r>
                <a:endParaRPr lang="en-GB" b="0" dirty="0">
                  <a:latin typeface="Century Gothic" pitchFamily="34" charset="0"/>
                </a:endParaRP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77661696"/>
        <c:crosses val="autoZero"/>
        <c:crossBetween val="midCat"/>
      </c:valAx>
      <c:valAx>
        <c:axId val="77661696"/>
        <c:scaling>
          <c:orientation val="minMax"/>
        </c:scaling>
        <c:delete val="0"/>
        <c:axPos val="l"/>
        <c:majorGridlines/>
        <c:minorGridlines/>
        <c:title>
          <c:tx>
            <c:rich>
              <a:bodyPr/>
              <a:lstStyle/>
              <a:p>
                <a:pPr>
                  <a:defRPr b="0"/>
                </a:pPr>
                <a:r>
                  <a:rPr lang="el-GR" b="0" baseline="0" dirty="0" smtClean="0"/>
                  <a:t>Δύναμη που ασκείται από το κεφάλι στην σπονδυλική στήλη</a:t>
                </a:r>
                <a:r>
                  <a:rPr lang="en-GB" b="0" baseline="0" dirty="0" smtClean="0"/>
                  <a:t>(N)</a:t>
                </a:r>
                <a:endParaRPr lang="en-GB" b="0" dirty="0"/>
              </a:p>
            </c:rich>
          </c:tx>
          <c:layout>
            <c:manualLayout>
              <c:xMode val="edge"/>
              <c:yMode val="edge"/>
              <c:x val="0"/>
              <c:y val="5.4712174837716447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77507200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7B760-2193-4023-9C6B-EFA9050BEF78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96425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7788" y="9496425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6A7321-8033-4E23-B93B-25016622146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42937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552" cy="499904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8210" y="0"/>
            <a:ext cx="2974552" cy="499904"/>
          </a:xfrm>
          <a:prstGeom prst="rect">
            <a:avLst/>
          </a:prstGeom>
        </p:spPr>
        <p:txBody>
          <a:bodyPr vert="horz" lIns="96350" tIns="48175" rIns="96350" bIns="48175" rtlCol="0"/>
          <a:lstStyle>
            <a:lvl1pPr algn="r">
              <a:defRPr sz="1300"/>
            </a:lvl1pPr>
          </a:lstStyle>
          <a:p>
            <a:fld id="{5699DE8D-534E-4523-A397-7A0410357DF6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7450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0" tIns="48175" rIns="96350" bIns="48175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6435" y="4749086"/>
            <a:ext cx="5491480" cy="4499134"/>
          </a:xfrm>
          <a:prstGeom prst="rect">
            <a:avLst/>
          </a:prstGeom>
        </p:spPr>
        <p:txBody>
          <a:bodyPr vert="horz" lIns="96350" tIns="48175" rIns="96350" bIns="4817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4552" cy="499904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8210" y="9496436"/>
            <a:ext cx="2974552" cy="499904"/>
          </a:xfrm>
          <a:prstGeom prst="rect">
            <a:avLst/>
          </a:prstGeom>
        </p:spPr>
        <p:txBody>
          <a:bodyPr vert="horz" lIns="96350" tIns="48175" rIns="96350" bIns="48175" rtlCol="0" anchor="b"/>
          <a:lstStyle>
            <a:lvl1pPr algn="r">
              <a:defRPr sz="1300"/>
            </a:lvl1pPr>
          </a:lstStyle>
          <a:p>
            <a:fld id="{040C4CB4-6439-4B9C-81E7-42EE3FE83DA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1017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8DDA-6197-446A-853C-9249F1FC77A7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15496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17E5-ECCE-4B62-A532-A5F7DEEED2F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5347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17E5-ECCE-4B62-A532-A5F7DEEED2F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5347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17E5-ECCE-4B62-A532-A5F7DEEED2F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534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8DDA-6197-446A-853C-9249F1FC77A7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5496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8DDA-6197-446A-853C-9249F1FC77A7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1549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D8A4C0-1756-4585-A54F-632FAB638BF5}" type="slidenum">
              <a:rPr lang="en-GB" smtClean="0"/>
              <a:pPr/>
              <a:t>2</a:t>
            </a:fld>
            <a:endParaRPr lang="en-GB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Ρώτησε</a:t>
            </a:r>
            <a:r>
              <a:rPr lang="el-GR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τους μαθητές για τις πρώτες τους σκέψεις σχετικά με το ερώτημα</a:t>
            </a:r>
            <a:endParaRPr lang="en-GB" sz="13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C4CB4-6439-4B9C-81E7-42EE3FE83DA2}" type="slidenum">
              <a:rPr lang="en-GB" smtClean="0"/>
              <a:pPr/>
              <a:t>3</a:t>
            </a:fld>
            <a:endParaRPr lang="en-GB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378DDA-6197-446A-853C-9249F1FC77A7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4575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63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Αυτή η διαφάνεια παρουσιάζει τις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δυνάμεις που ασκούνται στο λαιμό στις δύο θέσεις.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Η δύναμη του βάρους είναι η ίδια και στις δύο περιπτώσεις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με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διεύθυνση κατακόρυφη και φορά προς τα κάτω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Η δύναμη που ασκείται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από τους μύες του λαιμού για να κρατήσει το κεφάλι στη θέση του είναι πολύ μεγαλύτερη όταν ο λαιμός βρίσκεται υπό κλίση-στα διαγράμματα το μεγαλύτερο διάνυσμα αναπαριστά μεγαλύτερη δύναμη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Οι μαθητές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μπορούν να νιώσουν αυτή τη διαφορά όταν κλίνουν το κεφάλι τους.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Η συνισταμένη δύναμη που ασκείται στη κορυφή της σπονδυλικής στήλης αναπαρίσταται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με διάνυσμα.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Τα διανύσματα δείχνουν και την κατεύθυνση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της συνισταμένης δύναμης.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Τα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σχετικά μήκη φανερώνουν τα μέτρα των δυνάμεων.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Το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μέτρο και η κατεύθυνση της συνισταμένης δύναμης μπορεί να βρεθεί με τον κανόνα παραλληλογράμμου.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defTabSz="963503">
              <a:defRPr/>
            </a:pPr>
            <a:endParaRPr lang="en-GB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C4CB4-6439-4B9C-81E7-42EE3FE83DA2}" type="slidenum">
              <a:rPr lang="en-GB" smtClean="0"/>
              <a:pPr/>
              <a:t>5</a:t>
            </a:fld>
            <a:endParaRPr lang="en-GB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03">
              <a:defRPr/>
            </a:pP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Ζήτησε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από τις ομάδες να συζητήσουν το ερώτημα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Η δύναμη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που ασκείται στη σπονδυλική στήλη είναι μεγαλύτερη στη θέση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A,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καθώς απαιτείται </a:t>
            </a:r>
            <a:r>
              <a:rPr lang="el-G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οι μες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να ασκήσουν μεγαλύτερη δύναμη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για να κρατήσουν το κεφάλι σε αυτή τη θέση.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Αυτό φαίνεται με το μεγαλύτερο διάνυσμα της δύναμης.</a:t>
            </a:r>
            <a:endParaRPr lang="en-GB" sz="13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C4CB4-6439-4B9C-81E7-42EE3FE83DA2}" type="slidenum">
              <a:rPr lang="en-GB" smtClean="0"/>
              <a:pPr/>
              <a:t>6</a:t>
            </a:fld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Δώστε σε κάθε μαθητή ένα σετ καρτών από το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S1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και αντίγραφα του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SS2a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και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SS2b.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Ίσως επιθυμείτε να δώσετε στους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μαθητές το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SS3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που θα σας επιτρέψει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να αξιολογήσετε την κατανόησή τους.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Απαντήσεις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pPr lvl="0"/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Μεταβλητές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A, B, E,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ΣΤ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Ζ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και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πιθανόν να επηρεάζουν το αποτέλεσμα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lvl="0"/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Καλύτεροι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τρόποι για συλλογή δεδομένων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A –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δημιουργία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εφαρμογής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 B –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μέτρηση με μοιρογνωμόνιο και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νήμα της στάθμης ή με εφαρμογή μέτρησης κλίσης,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ΣΤ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δεδομένα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από περιοδικά,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Ζ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γραφική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παράσταση,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 –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δεν μπορεί να απομονωθεί και να μετρηθεί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Οι μαθητές μπορούν να σκεφτούν πως θα διασφαλίσουν ότι τα δεδομένα είναι όσο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πιο αξιόπιστα γίνεται.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Αν επιθυμείς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οι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μαθητές μπορούν να κάνουν μετρήσεις για το 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και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με τους δύο τρόπους.</a:t>
            </a:r>
            <a:endParaRPr lang="en-GB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Μέτρηση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της γωνίας κλίσης του λαιμού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(B).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Χρησιμοποίησε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τη γραφική παράσταση για να βρεις την αντίστοιχη δύναμη στην κορυφή της σπονδυλικής στήλης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Ζ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Βρες το μέτρο της δύναμης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που πρέπει να ασκηθεί ώστε να προκαλέσει ζημιά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ΣΤ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και το χρόνο που ο λαιμός σου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μπορεί να αντέξει αυτή τη δύναμη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(E). </a:t>
            </a:r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Σύγκρινε το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χρόνο αυτό με τον χρόνο που χρησιμοποιείς το κινητό σου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(A).    </a:t>
            </a:r>
          </a:p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C4CB4-6439-4B9C-81E7-42EE3FE83DA2}" type="slidenum">
              <a:rPr lang="en-GB" smtClean="0"/>
              <a:pPr/>
              <a:t>7</a:t>
            </a:fld>
            <a:endParaRPr lang="en-GB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Οι μαθητές εργάζονται ομαδικά, χρησιμοποιούν τις πληροφορίες</a:t>
            </a:r>
            <a:r>
              <a:rPr lang="el-GR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που συνέλεξαν και για να απαντήσουν στο ερώτημα</a:t>
            </a:r>
            <a:r>
              <a:rPr lang="en-GB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0C4CB4-6439-4B9C-81E7-42EE3FE83DA2}" type="slidenum">
              <a:rPr lang="en-GB" smtClean="0"/>
              <a:pPr/>
              <a:t>8</a:t>
            </a:fld>
            <a:endParaRPr lang="en-GB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sz="1300" b="0" baseline="0" dirty="0" smtClean="0"/>
              <a:t>Οι μαθητές μπορούν να χρησιμοποιήσουν κάποια από τα δεδομένα του</a:t>
            </a:r>
            <a:r>
              <a:rPr lang="en-GB" sz="1300" b="0" baseline="0" dirty="0" smtClean="0"/>
              <a:t> SS2 </a:t>
            </a:r>
            <a:r>
              <a:rPr lang="el-GR" sz="1300" b="0" baseline="0" dirty="0" smtClean="0"/>
              <a:t>περισσότερες από μια φορές</a:t>
            </a:r>
            <a:r>
              <a:rPr lang="en-GB" sz="1300" b="0" baseline="0" dirty="0" smtClean="0"/>
              <a:t>.</a:t>
            </a:r>
            <a:endParaRPr lang="en-GB" sz="1300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17E5-ECCE-4B62-A532-A5F7DEEED2FD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5534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glp-e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2" y="274642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ngage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3" y="116632"/>
            <a:ext cx="1511642" cy="606536"/>
          </a:xfrm>
          <a:prstGeom prst="rect">
            <a:avLst/>
          </a:prstGeom>
        </p:spPr>
      </p:pic>
      <p:sp>
        <p:nvSpPr>
          <p:cNvPr id="6" name="Rounded Rectangle 5"/>
          <p:cNvSpPr/>
          <p:nvPr userDrawn="1"/>
        </p:nvSpPr>
        <p:spPr>
          <a:xfrm rot="16200000">
            <a:off x="9147942" y="5706833"/>
            <a:ext cx="306387" cy="1079313"/>
          </a:xfrm>
          <a:prstGeom prst="round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 userDrawn="1"/>
        </p:nvSpPr>
        <p:spPr bwMode="auto">
          <a:xfrm>
            <a:off x="8761478" y="6125044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‹#›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udent she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ngage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3" y="116632"/>
            <a:ext cx="1511642" cy="606536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 rot="5400000">
            <a:off x="4395062" y="2130283"/>
            <a:ext cx="353875" cy="9144000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7055768" y="6525344"/>
            <a:ext cx="2088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600" dirty="0" smtClean="0">
                <a:solidFill>
                  <a:schemeClr val="bg1"/>
                </a:solidFill>
                <a:latin typeface="Century Gothic" pitchFamily="34" charset="0"/>
              </a:rPr>
              <a:t>Student sheets</a:t>
            </a:r>
            <a:endParaRPr lang="en-GB" sz="1600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 userDrawn="1"/>
        </p:nvSpPr>
        <p:spPr>
          <a:xfrm rot="16200000">
            <a:off x="9147942" y="6066875"/>
            <a:ext cx="306387" cy="1079313"/>
          </a:xfrm>
          <a:prstGeom prst="roundRect">
            <a:avLst/>
          </a:prstGeom>
          <a:solidFill>
            <a:srgbClr val="0091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 userDrawn="1"/>
        </p:nvSpPr>
        <p:spPr bwMode="auto">
          <a:xfrm>
            <a:off x="8761478" y="6485086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‹#›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5" name="Picture 4" descr="engage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3" y="116632"/>
            <a:ext cx="1511642" cy="6065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 userDrawn="1"/>
        </p:nvSpPr>
        <p:spPr>
          <a:xfrm rot="16200000">
            <a:off x="9147942" y="6066875"/>
            <a:ext cx="306387" cy="1079313"/>
          </a:xfrm>
          <a:prstGeom prst="roundRect">
            <a:avLst/>
          </a:prstGeom>
          <a:solidFill>
            <a:srgbClr val="0091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 userDrawn="1"/>
        </p:nvSpPr>
        <p:spPr bwMode="auto">
          <a:xfrm>
            <a:off x="8761478" y="6485086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‹#›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5" name="Picture 4" descr="engage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3" y="116632"/>
            <a:ext cx="1511642" cy="6065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 userDrawn="1"/>
        </p:nvSpPr>
        <p:spPr>
          <a:xfrm rot="16200000">
            <a:off x="9147942" y="6066875"/>
            <a:ext cx="306387" cy="1079313"/>
          </a:xfrm>
          <a:prstGeom prst="roundRect">
            <a:avLst/>
          </a:prstGeom>
          <a:solidFill>
            <a:srgbClr val="0091C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 userDrawn="1"/>
        </p:nvSpPr>
        <p:spPr bwMode="auto">
          <a:xfrm>
            <a:off x="8761478" y="6485086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‹#›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5" name="Picture 4" descr="engagelogo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83" y="116632"/>
            <a:ext cx="1511642" cy="6065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 userDrawn="1"/>
        </p:nvSpPr>
        <p:spPr>
          <a:xfrm rot="16200000">
            <a:off x="-153194" y="6234640"/>
            <a:ext cx="306387" cy="707065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 userDrawn="1"/>
        </p:nvSpPr>
        <p:spPr bwMode="auto">
          <a:xfrm>
            <a:off x="-61585" y="6466728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‹#›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8" name="Picture 7" descr="GLP logo.jpg">
            <a:hlinkClick r:id="rId2"/>
          </p:cNvPr>
          <p:cNvPicPr>
            <a:picLocks noChangeAspect="1"/>
          </p:cNvPicPr>
          <p:nvPr userDrawn="1"/>
        </p:nvPicPr>
        <p:blipFill>
          <a:blip r:embed="rId3" cstate="print"/>
          <a:srcRect t="12422"/>
          <a:stretch>
            <a:fillRect/>
          </a:stretch>
        </p:blipFill>
        <p:spPr>
          <a:xfrm>
            <a:off x="7433142" y="44624"/>
            <a:ext cx="1710858" cy="574477"/>
          </a:xfrm>
          <a:prstGeom prst="rect">
            <a:avLst/>
          </a:prstGeom>
        </p:spPr>
      </p:pic>
      <p:pic>
        <p:nvPicPr>
          <p:cNvPr id="9" name="Picture 8" descr="raindrops 2.png"/>
          <p:cNvPicPr>
            <a:picLocks noChangeAspect="1"/>
          </p:cNvPicPr>
          <p:nvPr userDrawn="1"/>
        </p:nvPicPr>
        <p:blipFill>
          <a:blip r:embed="rId4" cstate="print"/>
          <a:srcRect t="61697"/>
          <a:stretch>
            <a:fillRect/>
          </a:stretch>
        </p:blipFill>
        <p:spPr>
          <a:xfrm>
            <a:off x="0" y="-27384"/>
            <a:ext cx="9102559" cy="11163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2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3815" y="6453521"/>
            <a:ext cx="1053833" cy="36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066" y="6453518"/>
            <a:ext cx="939105" cy="36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1476194" y="6381331"/>
            <a:ext cx="626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0" dirty="0" smtClean="0">
                <a:solidFill>
                  <a:schemeClr val="tx1"/>
                </a:solidFill>
                <a:latin typeface="Century Gothic" pitchFamily="34" charset="0"/>
                <a:cs typeface="LilyUPC" panose="020B0604020202020204" pitchFamily="34" charset="-34"/>
              </a:rPr>
              <a:t> For more, visit E</a:t>
            </a:r>
            <a:r>
              <a:rPr lang="en-GB" sz="2400" b="0" dirty="0" smtClean="0">
                <a:solidFill>
                  <a:schemeClr val="tx1"/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ngagingScience.eu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2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01D3E-30FA-439D-BB1E-BF4D62928A8C}" type="datetimeFigureOut">
              <a:rPr lang="en-GB" smtClean="0"/>
              <a:pPr/>
              <a:t>17/04/2015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2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2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068295-E773-4C24-906E-6EACDE99BB7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4" r:id="rId15"/>
    <p:sldLayoutId id="2147483665" r:id="rId16"/>
    <p:sldLayoutId id="2147483666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4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4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11" Type="http://schemas.openxmlformats.org/officeDocument/2006/relationships/image" Target="../media/image23.png"/><Relationship Id="rId5" Type="http://schemas.openxmlformats.org/officeDocument/2006/relationships/image" Target="../media/image19.png"/><Relationship Id="rId10" Type="http://schemas.openxmlformats.org/officeDocument/2006/relationships/image" Target="../media/image22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7.png"/><Relationship Id="rId12" Type="http://schemas.openxmlformats.org/officeDocument/2006/relationships/image" Target="../media/image1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1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Relationship Id="rId6" Type="http://schemas.openxmlformats.org/officeDocument/2006/relationships/image" Target="../media/image33.png"/><Relationship Id="rId5" Type="http://schemas.openxmlformats.org/officeDocument/2006/relationships/image" Target="../media/image10.png"/><Relationship Id="rId10" Type="http://schemas.openxmlformats.org/officeDocument/2006/relationships/chart" Target="../charts/chart1.xml"/><Relationship Id="rId4" Type="http://schemas.openxmlformats.org/officeDocument/2006/relationships/image" Target="../media/image32.pn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36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9.emf"/><Relationship Id="rId1" Type="http://schemas.openxmlformats.org/officeDocument/2006/relationships/tags" Target="../tags/tag15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emf"/><Relationship Id="rId10" Type="http://schemas.openxmlformats.org/officeDocument/2006/relationships/image" Target="../media/image43.jpeg"/><Relationship Id="rId4" Type="http://schemas.openxmlformats.org/officeDocument/2006/relationships/image" Target="../media/image6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298306"/>
            <a:ext cx="9142412" cy="1066801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00229" y="3359016"/>
            <a:ext cx="74875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latin typeface="Century Gothic" pitchFamily="34" charset="0"/>
              </a:rPr>
              <a:t>Text Neck</a:t>
            </a:r>
          </a:p>
        </p:txBody>
      </p:sp>
      <p:pic>
        <p:nvPicPr>
          <p:cNvPr id="9" name="Picture 8" descr="engagelog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941" y="396248"/>
            <a:ext cx="5135866" cy="206037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835744" y="2508741"/>
            <a:ext cx="554408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00" b="1" kern="1200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Equipping the Next Generation for Active Engagement</a:t>
            </a:r>
            <a:r>
              <a:rPr lang="en-GB" sz="1300" b="1" kern="1200" spc="-150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 </a:t>
            </a:r>
            <a:r>
              <a:rPr lang="en-GB" sz="1300" b="1" kern="1200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in Science</a:t>
            </a:r>
            <a:endParaRPr lang="en-GB" sz="1300" b="1" kern="1200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Ebrima" panose="02000000000000000000" pitchFamily="2" charset="0"/>
              <a:cs typeface="Mangal" panose="02040503050203030202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79512" y="836712"/>
            <a:ext cx="8784976" cy="5544616"/>
          </a:xfrm>
          <a:prstGeom prst="rect">
            <a:avLst/>
          </a:prstGeom>
          <a:solidFill>
            <a:schemeClr val="bg1"/>
          </a:solidFill>
          <a:ln w="9525">
            <a:solidFill>
              <a:srgbClr val="00A1DA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4" cstate="print"/>
          <a:srcRect t="3509" b="8772"/>
          <a:stretch>
            <a:fillRect/>
          </a:stretch>
        </p:blipFill>
        <p:spPr bwMode="auto">
          <a:xfrm>
            <a:off x="3080883" y="856343"/>
            <a:ext cx="1387531" cy="182235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499992" y="1373867"/>
            <a:ext cx="1512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Γωνία κλίσης κεφαλιού κατά τη χρήση του κινητού</a:t>
            </a:r>
            <a:r>
              <a:rPr lang="en-GB" sz="1600" dirty="0" smtClean="0">
                <a:latin typeface="Century Gothic" pitchFamily="34" charset="0"/>
              </a:rPr>
              <a:t>. 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2200" y="4653136"/>
            <a:ext cx="10801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Μυϊκή δύναμη λαιμού</a:t>
            </a:r>
            <a:endParaRPr lang="en-GB" sz="1600" dirty="0" smtClean="0">
              <a:latin typeface="Century Gothic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1520" y="4869160"/>
            <a:ext cx="20882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Η δύναμη που ασκείται από το κεφάλι στη σπονδυλική στήλη σε διαφορετικές γωνίες</a:t>
            </a:r>
            <a:r>
              <a:rPr lang="en-GB" sz="1600" dirty="0" smtClean="0">
                <a:latin typeface="Century Gothic" pitchFamily="34" charset="0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19672" y="3212976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Φωτεινότητα οθόνης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84168" y="1476073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Βάρος σώματος</a:t>
            </a:r>
            <a:r>
              <a:rPr lang="en-GB" sz="1600" dirty="0" smtClean="0">
                <a:latin typeface="Century Gothic" pitchFamily="34" charset="0"/>
              </a:rPr>
              <a:t>.</a:t>
            </a:r>
            <a:endParaRPr lang="en-GB" sz="1600" dirty="0">
              <a:latin typeface="Century Gothic" pitchFamily="34" charset="0"/>
            </a:endParaRPr>
          </a:p>
        </p:txBody>
      </p:sp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5" cstate="print"/>
          <a:srcRect l="12454" r="12196"/>
          <a:stretch>
            <a:fillRect/>
          </a:stretch>
        </p:blipFill>
        <p:spPr bwMode="auto">
          <a:xfrm>
            <a:off x="7020272" y="1034854"/>
            <a:ext cx="1765539" cy="1461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77800" dist="635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3" name="Group 42"/>
          <p:cNvGrpSpPr/>
          <p:nvPr/>
        </p:nvGrpSpPr>
        <p:grpSpPr>
          <a:xfrm>
            <a:off x="179512" y="796062"/>
            <a:ext cx="288032" cy="369332"/>
            <a:chOff x="179512" y="796062"/>
            <a:chExt cx="288032" cy="369332"/>
          </a:xfrm>
        </p:grpSpPr>
        <p:sp>
          <p:nvSpPr>
            <p:cNvPr id="38" name="Rectangle 37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bg1"/>
                  </a:solidFill>
                  <a:latin typeface="Century Gothic" pitchFamily="34" charset="0"/>
                </a:rPr>
                <a:t>A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78436" y="798587"/>
            <a:ext cx="288032" cy="369332"/>
            <a:chOff x="179512" y="796062"/>
            <a:chExt cx="288032" cy="369332"/>
          </a:xfrm>
        </p:grpSpPr>
        <p:sp>
          <p:nvSpPr>
            <p:cNvPr id="45" name="Rectangle 44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bg1"/>
                  </a:solidFill>
                  <a:latin typeface="Century Gothic" pitchFamily="34" charset="0"/>
                </a:rPr>
                <a:t>B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32957" y="796274"/>
            <a:ext cx="288032" cy="369332"/>
            <a:chOff x="179512" y="796062"/>
            <a:chExt cx="288032" cy="369332"/>
          </a:xfrm>
        </p:grpSpPr>
        <p:sp>
          <p:nvSpPr>
            <p:cNvPr id="48" name="Rectangle 47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>
                  <a:solidFill>
                    <a:schemeClr val="bg1"/>
                  </a:solidFill>
                  <a:latin typeface="Century Gothic" pitchFamily="34" charset="0"/>
                </a:rPr>
                <a:t>Γ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078436" y="2639437"/>
            <a:ext cx="288032" cy="369332"/>
            <a:chOff x="179512" y="796062"/>
            <a:chExt cx="288032" cy="369332"/>
          </a:xfrm>
        </p:grpSpPr>
        <p:sp>
          <p:nvSpPr>
            <p:cNvPr id="54" name="Rectangle 53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bg1"/>
                  </a:solidFill>
                  <a:latin typeface="Century Gothic" pitchFamily="34" charset="0"/>
                </a:rPr>
                <a:t>E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032956" y="2637124"/>
            <a:ext cx="663279" cy="646331"/>
            <a:chOff x="179512" y="796062"/>
            <a:chExt cx="288032" cy="646331"/>
          </a:xfrm>
        </p:grpSpPr>
        <p:sp>
          <p:nvSpPr>
            <p:cNvPr id="57" name="Rectangle 56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25813" y="796062"/>
              <a:ext cx="195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 smtClean="0">
                  <a:solidFill>
                    <a:schemeClr val="bg1"/>
                  </a:solidFill>
                  <a:latin typeface="Century Gothic" pitchFamily="34" charset="0"/>
                </a:rPr>
                <a:t>ΣΤ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79512" y="4497303"/>
            <a:ext cx="288032" cy="369332"/>
            <a:chOff x="179512" y="796062"/>
            <a:chExt cx="288032" cy="369332"/>
          </a:xfrm>
        </p:grpSpPr>
        <p:sp>
          <p:nvSpPr>
            <p:cNvPr id="60" name="Rectangle 59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>
                  <a:solidFill>
                    <a:schemeClr val="bg1"/>
                  </a:solidFill>
                  <a:latin typeface="Century Gothic" pitchFamily="34" charset="0"/>
                </a:rPr>
                <a:t>Ζ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078436" y="4499828"/>
            <a:ext cx="288032" cy="369332"/>
            <a:chOff x="179512" y="796062"/>
            <a:chExt cx="288032" cy="369332"/>
          </a:xfrm>
        </p:grpSpPr>
        <p:sp>
          <p:nvSpPr>
            <p:cNvPr id="63" name="Rectangle 62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 smtClean="0">
                  <a:solidFill>
                    <a:schemeClr val="bg1"/>
                  </a:solidFill>
                  <a:latin typeface="Century Gothic" pitchFamily="34" charset="0"/>
                </a:rPr>
                <a:t>H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032957" y="4497515"/>
            <a:ext cx="288032" cy="369332"/>
            <a:chOff x="179512" y="796062"/>
            <a:chExt cx="288032" cy="369332"/>
          </a:xfrm>
        </p:grpSpPr>
        <p:sp>
          <p:nvSpPr>
            <p:cNvPr id="66" name="Rectangle 65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 smtClean="0">
                  <a:solidFill>
                    <a:schemeClr val="bg1"/>
                  </a:solidFill>
                  <a:latin typeface="Century Gothic" pitchFamily="34" charset="0"/>
                </a:rPr>
                <a:t>Θ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68" name="Group 9"/>
          <p:cNvGrpSpPr/>
          <p:nvPr/>
        </p:nvGrpSpPr>
        <p:grpSpPr>
          <a:xfrm>
            <a:off x="7813154" y="0"/>
            <a:ext cx="1296144" cy="641606"/>
            <a:chOff x="7813154" y="0"/>
            <a:chExt cx="1296144" cy="641606"/>
          </a:xfrm>
        </p:grpSpPr>
        <p:sp>
          <p:nvSpPr>
            <p:cNvPr id="69" name="TextBox 68"/>
            <p:cNvSpPr txBox="1"/>
            <p:nvPr/>
          </p:nvSpPr>
          <p:spPr>
            <a:xfrm>
              <a:off x="7813154" y="0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 smtClean="0">
                  <a:latin typeface="Century Gothic" pitchFamily="34" charset="0"/>
                </a:rPr>
                <a:t>SS1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70" name="Picture 69" descr="Student sheets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598815" y="44624"/>
              <a:ext cx="510483" cy="596982"/>
            </a:xfrm>
            <a:prstGeom prst="rect">
              <a:avLst/>
            </a:prstGeom>
          </p:spPr>
        </p:pic>
      </p:grpSp>
      <p:sp>
        <p:nvSpPr>
          <p:cNvPr id="71" name="TextBox 70"/>
          <p:cNvSpPr txBox="1"/>
          <p:nvPr/>
        </p:nvSpPr>
        <p:spPr>
          <a:xfrm>
            <a:off x="2843808" y="251937"/>
            <a:ext cx="3312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Μεταβλητές</a:t>
            </a:r>
            <a:endParaRPr lang="en-GB" sz="3200" dirty="0">
              <a:solidFill>
                <a:srgbClr val="CC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3083537" y="840592"/>
            <a:ext cx="5892" cy="5556272"/>
          </a:xfrm>
          <a:prstGeom prst="line">
            <a:avLst/>
          </a:prstGeom>
          <a:solidFill>
            <a:schemeClr val="bg1"/>
          </a:solidFill>
          <a:ln w="9525">
            <a:solidFill>
              <a:srgbClr val="00A1DA"/>
            </a:solidFill>
          </a:ln>
          <a:effectLst>
            <a:outerShdw blurRad="1905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8" name="Group 77"/>
          <p:cNvGrpSpPr/>
          <p:nvPr/>
        </p:nvGrpSpPr>
        <p:grpSpPr>
          <a:xfrm>
            <a:off x="1835696" y="4581128"/>
            <a:ext cx="1209218" cy="1712096"/>
            <a:chOff x="651024" y="1244104"/>
            <a:chExt cx="2439178" cy="3697064"/>
          </a:xfrm>
        </p:grpSpPr>
        <p:pic>
          <p:nvPicPr>
            <p:cNvPr id="73" name="Picture 72" descr="skull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51024" y="1244104"/>
              <a:ext cx="2439178" cy="2981678"/>
            </a:xfrm>
            <a:prstGeom prst="rect">
              <a:avLst/>
            </a:prstGeom>
            <a:effectLst>
              <a:outerShdw blurRad="127000" dist="76200" dir="10800000" algn="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74" name="Straight Arrow Connector 73"/>
            <p:cNvCxnSpPr/>
            <p:nvPr/>
          </p:nvCxnSpPr>
          <p:spPr>
            <a:xfrm>
              <a:off x="2123728" y="2204864"/>
              <a:ext cx="288032" cy="2736304"/>
            </a:xfrm>
            <a:prstGeom prst="straightConnector1">
              <a:avLst/>
            </a:prstGeom>
            <a:ln w="19050">
              <a:solidFill>
                <a:srgbClr val="6DD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Arrow Connector 74"/>
            <p:cNvCxnSpPr/>
            <p:nvPr/>
          </p:nvCxnSpPr>
          <p:spPr>
            <a:xfrm>
              <a:off x="2123728" y="2132856"/>
              <a:ext cx="72008" cy="2520280"/>
            </a:xfrm>
            <a:prstGeom prst="straightConnector1">
              <a:avLst/>
            </a:prstGeom>
            <a:ln w="19050">
              <a:solidFill>
                <a:srgbClr val="6DD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/>
            <p:nvPr/>
          </p:nvCxnSpPr>
          <p:spPr>
            <a:xfrm>
              <a:off x="2123728" y="2060848"/>
              <a:ext cx="216024" cy="288032"/>
            </a:xfrm>
            <a:prstGeom prst="straightConnector1">
              <a:avLst/>
            </a:prstGeom>
            <a:ln w="19050">
              <a:solidFill>
                <a:srgbClr val="6DD9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Oval 76"/>
            <p:cNvSpPr/>
            <p:nvPr/>
          </p:nvSpPr>
          <p:spPr>
            <a:xfrm>
              <a:off x="2051720" y="1988840"/>
              <a:ext cx="144016" cy="1440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pic>
        <p:nvPicPr>
          <p:cNvPr id="80" name="Picture 79" descr="skul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524328" y="2852936"/>
            <a:ext cx="1209218" cy="1380804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5" name="Oval 84"/>
          <p:cNvSpPr/>
          <p:nvPr/>
        </p:nvSpPr>
        <p:spPr>
          <a:xfrm rot="5764580">
            <a:off x="8160705" y="3344758"/>
            <a:ext cx="966775" cy="845801"/>
          </a:xfrm>
          <a:prstGeom prst="ellipse">
            <a:avLst/>
          </a:prstGeom>
          <a:gradFill flip="none" rotWithShape="1">
            <a:gsLst>
              <a:gs pos="0">
                <a:srgbClr val="FF0000"/>
              </a:gs>
              <a:gs pos="50000">
                <a:srgbClr val="FF0000">
                  <a:alpha val="38000"/>
                </a:srgbClr>
              </a:gs>
              <a:gs pos="100000">
                <a:schemeClr val="bg1">
                  <a:alpha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6" name="Picture 85" descr="stopwatch.png"/>
          <p:cNvPicPr>
            <a:picLocks noChangeAspect="1"/>
          </p:cNvPicPr>
          <p:nvPr/>
        </p:nvPicPr>
        <p:blipFill>
          <a:blip r:embed="rId8" cstate="print"/>
          <a:srcRect b="20554"/>
          <a:stretch>
            <a:fillRect/>
          </a:stretch>
        </p:blipFill>
        <p:spPr>
          <a:xfrm>
            <a:off x="4158019" y="3541175"/>
            <a:ext cx="1872208" cy="991601"/>
          </a:xfrm>
          <a:prstGeom prst="rect">
            <a:avLst/>
          </a:prstGeom>
          <a:effectLst>
            <a:outerShdw blurRad="215900" dist="38100" dir="13500000" algn="b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3275856" y="4941168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Βάρος κεφαλιού</a:t>
            </a:r>
            <a:endParaRPr lang="en-GB" sz="1600" dirty="0">
              <a:latin typeface="Century Gothic" pitchFamily="34" charset="0"/>
            </a:endParaRPr>
          </a:p>
        </p:txBody>
      </p:sp>
      <p:pic>
        <p:nvPicPr>
          <p:cNvPr id="88" name="Picture 87" descr="heavy hea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23928" y="4885180"/>
            <a:ext cx="2113860" cy="1496148"/>
          </a:xfrm>
          <a:prstGeom prst="rect">
            <a:avLst/>
          </a:prstGeom>
          <a:effectLst>
            <a:outerShdw blurRad="127000" dist="63500" dir="13500000" algn="br" rotWithShape="0">
              <a:prstClr val="black">
                <a:alpha val="40000"/>
              </a:prstClr>
            </a:outerShdw>
          </a:effectLst>
        </p:spPr>
      </p:pic>
      <p:cxnSp>
        <p:nvCxnSpPr>
          <p:cNvPr id="33" name="Straight Connector 32"/>
          <p:cNvCxnSpPr/>
          <p:nvPr/>
        </p:nvCxnSpPr>
        <p:spPr>
          <a:xfrm>
            <a:off x="6032377" y="836712"/>
            <a:ext cx="0" cy="5544616"/>
          </a:xfrm>
          <a:prstGeom prst="line">
            <a:avLst/>
          </a:prstGeom>
          <a:ln>
            <a:solidFill>
              <a:srgbClr val="00A1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10" cstate="print"/>
          <a:srcRect l="28889"/>
          <a:stretch>
            <a:fillRect/>
          </a:stretch>
        </p:blipFill>
        <p:spPr bwMode="auto">
          <a:xfrm>
            <a:off x="180283" y="2677253"/>
            <a:ext cx="1431782" cy="1847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50" name="Group 49"/>
          <p:cNvGrpSpPr/>
          <p:nvPr/>
        </p:nvGrpSpPr>
        <p:grpSpPr>
          <a:xfrm>
            <a:off x="179512" y="2636912"/>
            <a:ext cx="288032" cy="369332"/>
            <a:chOff x="179512" y="796062"/>
            <a:chExt cx="288032" cy="369332"/>
          </a:xfrm>
        </p:grpSpPr>
        <p:sp>
          <p:nvSpPr>
            <p:cNvPr id="51" name="Rectangle 50"/>
            <p:cNvSpPr/>
            <p:nvPr/>
          </p:nvSpPr>
          <p:spPr>
            <a:xfrm>
              <a:off x="179512" y="836712"/>
              <a:ext cx="288032" cy="288032"/>
            </a:xfrm>
            <a:prstGeom prst="rect">
              <a:avLst/>
            </a:prstGeom>
            <a:solidFill>
              <a:srgbClr val="00A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25813" y="796062"/>
              <a:ext cx="1954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>
                  <a:solidFill>
                    <a:schemeClr val="bg1"/>
                  </a:solidFill>
                  <a:latin typeface="Century Gothic" pitchFamily="34" charset="0"/>
                </a:rPr>
                <a:t>Δ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179512" y="4532050"/>
            <a:ext cx="8784976" cy="0"/>
          </a:xfrm>
          <a:prstGeom prst="line">
            <a:avLst/>
          </a:prstGeom>
          <a:ln>
            <a:solidFill>
              <a:srgbClr val="00A1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" name="Picture 91" descr="looking at watch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998914" y="998784"/>
            <a:ext cx="1060918" cy="1675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1" name="Picture 90" descr="young girl texting.png"/>
          <p:cNvPicPr>
            <a:picLocks noChangeAspect="1"/>
          </p:cNvPicPr>
          <p:nvPr/>
        </p:nvPicPr>
        <p:blipFill>
          <a:blip r:embed="rId12" cstate="print"/>
          <a:srcRect r="-2558"/>
          <a:stretch>
            <a:fillRect/>
          </a:stretch>
        </p:blipFill>
        <p:spPr>
          <a:xfrm>
            <a:off x="1403648" y="1606680"/>
            <a:ext cx="1008112" cy="1064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28" name="Straight Connector 27"/>
          <p:cNvCxnSpPr/>
          <p:nvPr/>
        </p:nvCxnSpPr>
        <p:spPr>
          <a:xfrm>
            <a:off x="172453" y="2679032"/>
            <a:ext cx="8804861" cy="6463"/>
          </a:xfrm>
          <a:prstGeom prst="line">
            <a:avLst/>
          </a:prstGeom>
          <a:ln>
            <a:solidFill>
              <a:srgbClr val="00A1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3" name="Picture 92" descr="shoulders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796953" y="4561736"/>
            <a:ext cx="2174867" cy="1819659"/>
          </a:xfrm>
          <a:prstGeom prst="rect">
            <a:avLst/>
          </a:prstGeom>
          <a:effectLst>
            <a:outerShdw blurRad="139700" dist="635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79512" y="1097449"/>
            <a:ext cx="2736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Χρονικό διάστημα που χρησιμοποιείται το κινητό για αποστολή μηνυμάτων, παρακολούθηση βίντεο και χρήση διαδικτύου</a:t>
            </a:r>
            <a:r>
              <a:rPr lang="en-GB" sz="1600" dirty="0" smtClean="0">
                <a:latin typeface="Century Gothic" pitchFamily="34" charset="0"/>
              </a:rPr>
              <a:t>.   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7864" y="2780928"/>
            <a:ext cx="2592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Ο χρόνος που μπορεί ο λαιμός σας να ασκεί αυτή τη δύναμη πριν καταστραφεί η σπονδυλική στήλη.</a:t>
            </a:r>
            <a:r>
              <a:rPr lang="en-GB" sz="1600" dirty="0" smtClean="0">
                <a:latin typeface="Century Gothic" pitchFamily="34" charset="0"/>
              </a:rPr>
              <a:t> 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56175" y="2939460"/>
            <a:ext cx="17468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Το μέτρο της δύναμης που πρέπει να ασκηθεί ώστε να προκαλέσει βλάβη.</a:t>
            </a:r>
            <a:endParaRPr lang="en-GB" sz="1200" dirty="0"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827584" y="836712"/>
            <a:ext cx="3564396" cy="1584176"/>
            <a:chOff x="467544" y="836712"/>
            <a:chExt cx="3024336" cy="1584176"/>
          </a:xfrm>
        </p:grpSpPr>
        <p:sp>
          <p:nvSpPr>
            <p:cNvPr id="31" name="Rounded Rectangle 30"/>
            <p:cNvSpPr/>
            <p:nvPr/>
          </p:nvSpPr>
          <p:spPr>
            <a:xfrm>
              <a:off x="467544" y="836712"/>
              <a:ext cx="3024336" cy="1584176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39552" y="908720"/>
              <a:ext cx="2006590" cy="132343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Ρώτησε ανθρώπους που πονάνε το λαιμό τους πόσο συχνά χρησιμοποιούν το κινητό τους. 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44" name="Picture 43" descr="neck pain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02839" y="908720"/>
              <a:ext cx="1442067" cy="151216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" name="Group 9"/>
          <p:cNvGrpSpPr/>
          <p:nvPr/>
        </p:nvGrpSpPr>
        <p:grpSpPr>
          <a:xfrm>
            <a:off x="7813154" y="0"/>
            <a:ext cx="1296144" cy="641606"/>
            <a:chOff x="7813154" y="0"/>
            <a:chExt cx="1296144" cy="641606"/>
          </a:xfrm>
        </p:grpSpPr>
        <p:sp>
          <p:nvSpPr>
            <p:cNvPr id="22" name="TextBox 21"/>
            <p:cNvSpPr txBox="1"/>
            <p:nvPr/>
          </p:nvSpPr>
          <p:spPr>
            <a:xfrm>
              <a:off x="7813154" y="0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 smtClean="0">
                  <a:latin typeface="Century Gothic" pitchFamily="34" charset="0"/>
                </a:rPr>
                <a:t>SS2a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23" name="Picture 22" descr="Student sheets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98815" y="44624"/>
              <a:ext cx="510483" cy="596982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2267744" y="188640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Συλλογή δεδομένων</a:t>
            </a:r>
            <a:r>
              <a:rPr lang="en-GB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 – </a:t>
            </a:r>
            <a:r>
              <a:rPr lang="en-GB" sz="4000" b="1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1</a:t>
            </a:r>
            <a:r>
              <a:rPr lang="en-GB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 </a:t>
            </a:r>
            <a:endParaRPr lang="en-GB" sz="3200" dirty="0">
              <a:solidFill>
                <a:srgbClr val="CC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3131840" y="3789040"/>
            <a:ext cx="2520280" cy="2520280"/>
            <a:chOff x="2987824" y="2204864"/>
            <a:chExt cx="2520280" cy="2520280"/>
          </a:xfrm>
        </p:grpSpPr>
        <p:sp>
          <p:nvSpPr>
            <p:cNvPr id="28" name="Rounded Rectangle 27"/>
            <p:cNvSpPr/>
            <p:nvPr/>
          </p:nvSpPr>
          <p:spPr>
            <a:xfrm>
              <a:off x="2987824" y="2204864"/>
              <a:ext cx="2520280" cy="2520280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385" name="Picture 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33345" y="2348880"/>
              <a:ext cx="2237638" cy="1486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TextBox 16"/>
            <p:cNvSpPr txBox="1"/>
            <p:nvPr/>
          </p:nvSpPr>
          <p:spPr>
            <a:xfrm>
              <a:off x="3059832" y="3861048"/>
              <a:ext cx="2304256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Μάζεψε δεδομένα από επιστημονικά ή ιατρικά περιοδικά.</a:t>
              </a:r>
              <a:r>
                <a:rPr lang="en-GB" sz="1600" dirty="0" smtClean="0">
                  <a:latin typeface="Century Gothic" pitchFamily="34" charset="0"/>
                </a:rPr>
                <a:t> </a:t>
              </a:r>
              <a:endParaRPr lang="en-GB" sz="1600" dirty="0">
                <a:latin typeface="Century Gothic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 rot="21193696">
            <a:off x="4574322" y="929527"/>
            <a:ext cx="2880320" cy="1431152"/>
            <a:chOff x="179512" y="4149081"/>
            <a:chExt cx="2880320" cy="1431152"/>
          </a:xfrm>
        </p:grpSpPr>
        <p:sp>
          <p:nvSpPr>
            <p:cNvPr id="27" name="Rounded Rectangle 26"/>
            <p:cNvSpPr/>
            <p:nvPr/>
          </p:nvSpPr>
          <p:spPr>
            <a:xfrm>
              <a:off x="179512" y="4149081"/>
              <a:ext cx="2880320" cy="1431152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6" name="Picture 25" descr="tape measure.png"/>
            <p:cNvPicPr>
              <a:picLocks noChangeAspect="1"/>
            </p:cNvPicPr>
            <p:nvPr/>
          </p:nvPicPr>
          <p:blipFill>
            <a:blip r:embed="rId7" cstate="print"/>
            <a:srcRect l="15625" b="21903"/>
            <a:stretch>
              <a:fillRect/>
            </a:stretch>
          </p:blipFill>
          <p:spPr>
            <a:xfrm>
              <a:off x="251520" y="4221088"/>
              <a:ext cx="2649859" cy="135065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0" name="TextBox 19"/>
            <p:cNvSpPr txBox="1"/>
            <p:nvPr/>
          </p:nvSpPr>
          <p:spPr>
            <a:xfrm>
              <a:off x="467544" y="4737338"/>
              <a:ext cx="2232248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Μέτρησε το μήκος περιφέρειας του λαιμού</a:t>
              </a:r>
              <a:r>
                <a:rPr lang="en-GB" sz="1600" dirty="0" smtClean="0">
                  <a:latin typeface="Century Gothic" pitchFamily="34" charset="0"/>
                </a:rPr>
                <a:t>. </a:t>
              </a:r>
              <a:endParaRPr lang="en-GB" sz="1600" dirty="0">
                <a:latin typeface="Century Gothic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 rot="999187">
            <a:off x="502416" y="2347228"/>
            <a:ext cx="2304256" cy="2088232"/>
            <a:chOff x="179512" y="908720"/>
            <a:chExt cx="2304256" cy="2088232"/>
          </a:xfrm>
        </p:grpSpPr>
        <p:sp>
          <p:nvSpPr>
            <p:cNvPr id="24" name="Rounded Rectangle 23"/>
            <p:cNvSpPr/>
            <p:nvPr/>
          </p:nvSpPr>
          <p:spPr>
            <a:xfrm>
              <a:off x="179512" y="908720"/>
              <a:ext cx="2304256" cy="2088232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1522" y="929626"/>
              <a:ext cx="2088232" cy="1077218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Ρώτησε τους ανθρώπους πότε χρησιμοποιούν το κινητό τους</a:t>
              </a:r>
              <a:r>
                <a:rPr lang="en-GB" sz="1600" dirty="0" smtClean="0">
                  <a:latin typeface="Century Gothic" pitchFamily="34" charset="0"/>
                </a:rPr>
                <a:t>.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25" name="Picture 24" descr="notepad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51520" y="1916832"/>
              <a:ext cx="2117384" cy="905770"/>
            </a:xfrm>
            <a:prstGeom prst="rect">
              <a:avLst/>
            </a:prstGeom>
          </p:spPr>
        </p:pic>
      </p:grpSp>
      <p:grpSp>
        <p:nvGrpSpPr>
          <p:cNvPr id="35" name="Group 34"/>
          <p:cNvGrpSpPr/>
          <p:nvPr/>
        </p:nvGrpSpPr>
        <p:grpSpPr>
          <a:xfrm rot="497903">
            <a:off x="5362644" y="4226207"/>
            <a:ext cx="3564961" cy="2088232"/>
            <a:chOff x="5579039" y="1916832"/>
            <a:chExt cx="3564961" cy="2088232"/>
          </a:xfrm>
        </p:grpSpPr>
        <p:sp>
          <p:nvSpPr>
            <p:cNvPr id="33" name="Rounded Rectangle 32"/>
            <p:cNvSpPr/>
            <p:nvPr/>
          </p:nvSpPr>
          <p:spPr>
            <a:xfrm>
              <a:off x="5580112" y="1916832"/>
              <a:ext cx="3563888" cy="2088232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4" name="Picture 33" descr="page of apps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232721" y="2060849"/>
              <a:ext cx="1759481" cy="18002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579039" y="1927393"/>
              <a:ext cx="2233256" cy="20621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Δημιούργησε μια εφαρμογή που καταγράφει πότε στέλλεις μήνυμα</a:t>
              </a:r>
              <a:r>
                <a:rPr lang="en-GB" sz="1600" dirty="0" smtClean="0">
                  <a:latin typeface="Century Gothic" pitchFamily="34" charset="0"/>
                </a:rPr>
                <a:t>, </a:t>
              </a:r>
              <a:r>
                <a:rPr lang="el-GR" sz="1600" dirty="0" smtClean="0">
                  <a:latin typeface="Century Gothic" pitchFamily="34" charset="0"/>
                </a:rPr>
                <a:t>παρακολουθείς βίντεο ή χρησιμοποιείς το διαδίκτυο</a:t>
              </a:r>
              <a:r>
                <a:rPr lang="en-GB" sz="1600" dirty="0" smtClean="0">
                  <a:latin typeface="Century Gothic" pitchFamily="34" charset="0"/>
                </a:rPr>
                <a:t>.</a:t>
              </a:r>
              <a:endParaRPr lang="en-GB" sz="1600" dirty="0">
                <a:latin typeface="Century Gothic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092280" y="697121"/>
            <a:ext cx="1873674" cy="3600400"/>
            <a:chOff x="7308304" y="548680"/>
            <a:chExt cx="1512168" cy="3600400"/>
          </a:xfrm>
        </p:grpSpPr>
        <p:sp>
          <p:nvSpPr>
            <p:cNvPr id="37" name="Rounded Rectangle 36"/>
            <p:cNvSpPr/>
            <p:nvPr/>
          </p:nvSpPr>
          <p:spPr>
            <a:xfrm>
              <a:off x="7308304" y="548680"/>
              <a:ext cx="1440160" cy="3600400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452320" y="620688"/>
              <a:ext cx="1368152" cy="1815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Ρώτησε τους ανθρώπους τις ρυθμίσεις του κινητού τους.</a:t>
              </a:r>
              <a:r>
                <a:rPr lang="en-GB" sz="1600" dirty="0" smtClean="0">
                  <a:latin typeface="Century Gothic" pitchFamily="34" charset="0"/>
                </a:rPr>
                <a:t>. 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36" name="Picture 35" descr="phone apps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452320" y="1754046"/>
              <a:ext cx="1227053" cy="2323026"/>
            </a:xfrm>
            <a:prstGeom prst="rect">
              <a:avLst/>
            </a:prstGeom>
          </p:spPr>
        </p:pic>
      </p:grpSp>
      <p:grpSp>
        <p:nvGrpSpPr>
          <p:cNvPr id="41" name="Group 40"/>
          <p:cNvGrpSpPr/>
          <p:nvPr/>
        </p:nvGrpSpPr>
        <p:grpSpPr>
          <a:xfrm rot="20780242">
            <a:off x="337733" y="4289925"/>
            <a:ext cx="2664296" cy="2106178"/>
            <a:chOff x="2411760" y="1137495"/>
            <a:chExt cx="2664296" cy="2106178"/>
          </a:xfrm>
        </p:grpSpPr>
        <p:sp>
          <p:nvSpPr>
            <p:cNvPr id="40" name="Rounded Rectangle 39"/>
            <p:cNvSpPr/>
            <p:nvPr/>
          </p:nvSpPr>
          <p:spPr>
            <a:xfrm>
              <a:off x="2411760" y="1340768"/>
              <a:ext cx="2664296" cy="1863824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9" name="Picture 38" descr="sports equipment.png"/>
            <p:cNvPicPr>
              <a:picLocks noChangeAspect="1"/>
            </p:cNvPicPr>
            <p:nvPr/>
          </p:nvPicPr>
          <p:blipFill>
            <a:blip r:embed="rId11" cstate="print"/>
            <a:srcRect b="11494"/>
            <a:stretch>
              <a:fillRect/>
            </a:stretch>
          </p:blipFill>
          <p:spPr>
            <a:xfrm>
              <a:off x="2411760" y="1137495"/>
              <a:ext cx="2654174" cy="1427409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2448764" y="2166455"/>
              <a:ext cx="2592288" cy="10772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Ρώτησε τους ανθρώπους με ποια σπορ ασχολούνται και πόσο συχνά</a:t>
              </a:r>
              <a:r>
                <a:rPr lang="en-GB" sz="1600" dirty="0" smtClean="0">
                  <a:latin typeface="Century Gothic" pitchFamily="34" charset="0"/>
                </a:rPr>
                <a:t>. </a:t>
              </a:r>
              <a:endParaRPr lang="en-GB" sz="1600" dirty="0">
                <a:latin typeface="Century Gothic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923928" y="2420888"/>
            <a:ext cx="1800200" cy="1800200"/>
            <a:chOff x="2915816" y="1412776"/>
            <a:chExt cx="1800200" cy="1800200"/>
          </a:xfrm>
        </p:grpSpPr>
        <p:sp>
          <p:nvSpPr>
            <p:cNvPr id="42" name="Rounded Rectangle 41"/>
            <p:cNvSpPr/>
            <p:nvPr/>
          </p:nvSpPr>
          <p:spPr>
            <a:xfrm>
              <a:off x="2915816" y="1412776"/>
              <a:ext cx="1728192" cy="1800200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987824" y="1412776"/>
              <a:ext cx="1728192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600" dirty="0" smtClean="0">
                  <a:latin typeface="Century Gothic" pitchFamily="34" charset="0"/>
                </a:rPr>
                <a:t>Χρησιμοποίησε ζυγαριές.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16388" name="Picture 4"/>
            <p:cNvPicPr>
              <a:picLocks noChangeAspect="1" noChangeArrowheads="1"/>
            </p:cNvPicPr>
            <p:nvPr/>
          </p:nvPicPr>
          <p:blipFill>
            <a:blip r:embed="rId12" cstate="print"/>
            <a:srcRect l="7902" r="9123"/>
            <a:stretch>
              <a:fillRect/>
            </a:stretch>
          </p:blipFill>
          <p:spPr bwMode="auto">
            <a:xfrm>
              <a:off x="3059832" y="1988840"/>
              <a:ext cx="1512168" cy="1136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1187624" y="828001"/>
            <a:ext cx="2016224" cy="4617223"/>
            <a:chOff x="179512" y="1052736"/>
            <a:chExt cx="1584176" cy="4320480"/>
          </a:xfrm>
        </p:grpSpPr>
        <p:sp>
          <p:nvSpPr>
            <p:cNvPr id="50" name="Rounded Rectangle 49"/>
            <p:cNvSpPr/>
            <p:nvPr/>
          </p:nvSpPr>
          <p:spPr>
            <a:xfrm>
              <a:off x="179512" y="1052736"/>
              <a:ext cx="1584176" cy="4320480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251520" y="1124744"/>
              <a:ext cx="1440160" cy="4104456"/>
              <a:chOff x="2339752" y="1988840"/>
              <a:chExt cx="1440160" cy="4104456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2339752" y="1988840"/>
                <a:ext cx="1440160" cy="18158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sz="1600" dirty="0" smtClean="0">
                    <a:latin typeface="Century Gothic" pitchFamily="34" charset="0"/>
                  </a:rPr>
                  <a:t>Χρησιμοποίησε διαγράμματα δυνάμεων και κάνε υπολογισμούς</a:t>
                </a:r>
                <a:r>
                  <a:rPr lang="en-GB" sz="1600" dirty="0" smtClean="0">
                    <a:latin typeface="Century Gothic" pitchFamily="34" charset="0"/>
                  </a:rPr>
                  <a:t>.</a:t>
                </a:r>
                <a:endParaRPr lang="en-GB" sz="1600" dirty="0">
                  <a:latin typeface="Century Gothic" pitchFamily="34" charset="0"/>
                </a:endParaRP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>
              <a:xfrm>
                <a:off x="2987824" y="3356992"/>
                <a:ext cx="288032" cy="2736304"/>
              </a:xfrm>
              <a:prstGeom prst="straightConnector1">
                <a:avLst/>
              </a:prstGeom>
              <a:ln w="50800">
                <a:solidFill>
                  <a:srgbClr val="6DD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/>
              <p:cNvCxnSpPr/>
              <p:nvPr/>
            </p:nvCxnSpPr>
            <p:spPr>
              <a:xfrm>
                <a:off x="2987824" y="3284984"/>
                <a:ext cx="72008" cy="2520280"/>
              </a:xfrm>
              <a:prstGeom prst="straightConnector1">
                <a:avLst/>
              </a:prstGeom>
              <a:ln w="50800">
                <a:solidFill>
                  <a:srgbClr val="6DD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/>
              <p:cNvCxnSpPr/>
              <p:nvPr/>
            </p:nvCxnSpPr>
            <p:spPr>
              <a:xfrm>
                <a:off x="2987824" y="3212976"/>
                <a:ext cx="216024" cy="288032"/>
              </a:xfrm>
              <a:prstGeom prst="straightConnector1">
                <a:avLst/>
              </a:prstGeom>
              <a:ln w="50800">
                <a:solidFill>
                  <a:srgbClr val="6DD9FF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Oval 45"/>
              <p:cNvSpPr/>
              <p:nvPr/>
            </p:nvSpPr>
            <p:spPr>
              <a:xfrm>
                <a:off x="2915816" y="3140968"/>
                <a:ext cx="144016" cy="144016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</p:grpSp>
      <p:pic>
        <p:nvPicPr>
          <p:cNvPr id="56" name="Picture 55" descr="boy textin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016739"/>
            <a:ext cx="2098141" cy="55086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53" name="Group 52"/>
          <p:cNvGrpSpPr/>
          <p:nvPr/>
        </p:nvGrpSpPr>
        <p:grpSpPr>
          <a:xfrm>
            <a:off x="2376264" y="2833809"/>
            <a:ext cx="2123728" cy="3528392"/>
            <a:chOff x="1619672" y="2636912"/>
            <a:chExt cx="2123728" cy="3528392"/>
          </a:xfrm>
        </p:grpSpPr>
        <p:sp>
          <p:nvSpPr>
            <p:cNvPr id="49" name="Rounded Rectangle 48"/>
            <p:cNvSpPr/>
            <p:nvPr/>
          </p:nvSpPr>
          <p:spPr>
            <a:xfrm>
              <a:off x="1619672" y="2636912"/>
              <a:ext cx="2088232" cy="3528392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7" name="Picture 26" descr="skeleton2.png"/>
            <p:cNvPicPr>
              <a:picLocks noChangeAspect="1"/>
            </p:cNvPicPr>
            <p:nvPr/>
          </p:nvPicPr>
          <p:blipFill>
            <a:blip r:embed="rId5" cstate="print"/>
            <a:srcRect b="60524"/>
            <a:stretch>
              <a:fillRect/>
            </a:stretch>
          </p:blipFill>
          <p:spPr>
            <a:xfrm>
              <a:off x="1656184" y="3861048"/>
              <a:ext cx="1960741" cy="2088232"/>
            </a:xfrm>
            <a:prstGeom prst="rect">
              <a:avLst/>
            </a:prstGeom>
            <a:noFill/>
            <a:ln>
              <a:noFill/>
            </a:ln>
            <a:effectLst>
              <a:outerShdw blurRad="88900" dist="50800" dir="1026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51" name="Picture 50" descr="protractor 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6200000">
              <a:off x="2803712" y="4189176"/>
              <a:ext cx="795365" cy="427140"/>
            </a:xfrm>
            <a:prstGeom prst="rect">
              <a:avLst/>
            </a:prstGeom>
          </p:spPr>
        </p:pic>
        <p:sp>
          <p:nvSpPr>
            <p:cNvPr id="47" name="TextBox 46"/>
            <p:cNvSpPr txBox="1"/>
            <p:nvPr/>
          </p:nvSpPr>
          <p:spPr>
            <a:xfrm>
              <a:off x="1835696" y="2780928"/>
              <a:ext cx="1907704" cy="10772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600" dirty="0" smtClean="0">
                  <a:latin typeface="Century Gothic" pitchFamily="34" charset="0"/>
                </a:rPr>
                <a:t>Χρησιμοποίησε μοιρογνωμόνιο και νήμα της στάθμης</a:t>
              </a:r>
              <a:r>
                <a:rPr lang="en-GB" sz="1600" dirty="0" smtClean="0">
                  <a:latin typeface="Century Gothic" pitchFamily="34" charset="0"/>
                </a:rPr>
                <a:t>.</a:t>
              </a:r>
              <a:endParaRPr lang="en-GB" sz="1100" dirty="0">
                <a:latin typeface="Century Gothic" pitchFamily="34" charset="0"/>
              </a:endParaRPr>
            </a:p>
          </p:txBody>
        </p:sp>
        <p:pic>
          <p:nvPicPr>
            <p:cNvPr id="52" name="Picture 51" descr="plumb line or bob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71605" y="3590111"/>
              <a:ext cx="491474" cy="2510215"/>
            </a:xfrm>
            <a:prstGeom prst="rect">
              <a:avLst/>
            </a:prstGeom>
          </p:spPr>
        </p:pic>
      </p:grpSp>
      <p:grpSp>
        <p:nvGrpSpPr>
          <p:cNvPr id="2" name="Group 9"/>
          <p:cNvGrpSpPr/>
          <p:nvPr/>
        </p:nvGrpSpPr>
        <p:grpSpPr>
          <a:xfrm>
            <a:off x="7813154" y="0"/>
            <a:ext cx="1296144" cy="641606"/>
            <a:chOff x="7813154" y="0"/>
            <a:chExt cx="1296144" cy="641606"/>
          </a:xfrm>
        </p:grpSpPr>
        <p:sp>
          <p:nvSpPr>
            <p:cNvPr id="22" name="TextBox 21"/>
            <p:cNvSpPr txBox="1"/>
            <p:nvPr/>
          </p:nvSpPr>
          <p:spPr>
            <a:xfrm>
              <a:off x="7813154" y="0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 smtClean="0">
                  <a:latin typeface="Century Gothic" pitchFamily="34" charset="0"/>
                </a:rPr>
                <a:t>SS2b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23" name="Picture 22" descr="Student sheets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598815" y="44624"/>
              <a:ext cx="510483" cy="596982"/>
            </a:xfrm>
            <a:prstGeom prst="rect">
              <a:avLst/>
            </a:prstGeom>
          </p:spPr>
        </p:pic>
      </p:grpSp>
      <p:grpSp>
        <p:nvGrpSpPr>
          <p:cNvPr id="39" name="Group 38"/>
          <p:cNvGrpSpPr/>
          <p:nvPr/>
        </p:nvGrpSpPr>
        <p:grpSpPr>
          <a:xfrm>
            <a:off x="4499992" y="4133398"/>
            <a:ext cx="4392488" cy="2232248"/>
            <a:chOff x="4716016" y="4005064"/>
            <a:chExt cx="4176464" cy="2232248"/>
          </a:xfrm>
        </p:grpSpPr>
        <p:sp>
          <p:nvSpPr>
            <p:cNvPr id="38" name="Rounded Rectangle 37"/>
            <p:cNvSpPr/>
            <p:nvPr/>
          </p:nvSpPr>
          <p:spPr>
            <a:xfrm>
              <a:off x="4860032" y="4005064"/>
              <a:ext cx="4032448" cy="2232248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5" name="Group 24"/>
            <p:cNvGrpSpPr/>
            <p:nvPr/>
          </p:nvGrpSpPr>
          <p:grpSpPr>
            <a:xfrm flipH="1">
              <a:off x="6752207" y="4005064"/>
              <a:ext cx="1276180" cy="1080120"/>
              <a:chOff x="7510753" y="396051"/>
              <a:chExt cx="1216181" cy="108012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6" name="Arc 25"/>
              <p:cNvSpPr/>
              <p:nvPr/>
            </p:nvSpPr>
            <p:spPr>
              <a:xfrm rot="17183876">
                <a:off x="7889859" y="639096"/>
                <a:ext cx="826381" cy="847769"/>
              </a:xfrm>
              <a:prstGeom prst="arc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9" name="Straight Connector 28"/>
              <p:cNvCxnSpPr/>
              <p:nvPr/>
            </p:nvCxnSpPr>
            <p:spPr>
              <a:xfrm flipH="1">
                <a:off x="8406352" y="396051"/>
                <a:ext cx="1" cy="1027396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7510753" y="547611"/>
                <a:ext cx="902692" cy="865165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8" name="Picture 27" descr="skeleton2.png"/>
            <p:cNvPicPr>
              <a:picLocks noChangeAspect="1"/>
            </p:cNvPicPr>
            <p:nvPr/>
          </p:nvPicPr>
          <p:blipFill>
            <a:blip r:embed="rId5" cstate="print"/>
            <a:srcRect b="63246"/>
            <a:stretch>
              <a:fillRect/>
            </a:stretch>
          </p:blipFill>
          <p:spPr>
            <a:xfrm flipH="1">
              <a:off x="6876256" y="4293096"/>
              <a:ext cx="1960741" cy="1944216"/>
            </a:xfrm>
            <a:prstGeom prst="rect">
              <a:avLst/>
            </a:prstGeom>
            <a:noFill/>
            <a:ln>
              <a:noFill/>
            </a:ln>
            <a:effectLst>
              <a:outerShdw blurRad="88900" dist="50800" sx="101000" sy="101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4716016" y="4236770"/>
              <a:ext cx="1440160" cy="181588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pPr algn="r"/>
              <a:r>
                <a:rPr lang="el-GR" sz="1600" dirty="0" smtClean="0">
                  <a:latin typeface="Century Gothic" pitchFamily="34" charset="0"/>
                </a:rPr>
                <a:t>Χρήση εφαρμογής που μετρά την κλίση για τον υπολογισμό της γωνίας </a:t>
              </a:r>
              <a:r>
                <a:rPr lang="en-GB" sz="1600" dirty="0" smtClean="0">
                  <a:latin typeface="Century Gothic" pitchFamily="34" charset="0"/>
                </a:rPr>
                <a:t>. </a:t>
              </a:r>
              <a:endParaRPr lang="en-GB" sz="1200" dirty="0">
                <a:latin typeface="Century Gothic" pitchFamily="34" charset="0"/>
              </a:endParaRPr>
            </a:p>
          </p:txBody>
        </p:sp>
        <p:pic>
          <p:nvPicPr>
            <p:cNvPr id="11275" name="Picture 11" descr="C:\Users\User\AppData\Local\Microsoft\Windows\Temporary Internet Files\Content.IE5\ZXMP7BAK\IMG_0665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156176" y="4797152"/>
              <a:ext cx="910676" cy="1368152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42" name="Group 41"/>
          <p:cNvGrpSpPr/>
          <p:nvPr/>
        </p:nvGrpSpPr>
        <p:grpSpPr>
          <a:xfrm>
            <a:off x="4319972" y="692696"/>
            <a:ext cx="4068452" cy="3528392"/>
            <a:chOff x="215516" y="908720"/>
            <a:chExt cx="4068452" cy="3528392"/>
          </a:xfrm>
        </p:grpSpPr>
        <p:sp>
          <p:nvSpPr>
            <p:cNvPr id="41" name="Rounded Rectangle 40"/>
            <p:cNvSpPr/>
            <p:nvPr/>
          </p:nvSpPr>
          <p:spPr>
            <a:xfrm>
              <a:off x="215516" y="908720"/>
              <a:ext cx="4068452" cy="3456384"/>
            </a:xfrm>
            <a:prstGeom prst="roundRect">
              <a:avLst>
                <a:gd name="adj" fmla="val 10032"/>
              </a:avLst>
            </a:prstGeom>
            <a:solidFill>
              <a:schemeClr val="bg1"/>
            </a:solidFill>
            <a:ln w="6350"/>
            <a:effectLst>
              <a:outerShdw blurRad="1905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899592" y="3861048"/>
              <a:ext cx="31683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V="1">
              <a:off x="899592" y="1556792"/>
              <a:ext cx="0" cy="230425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37" name="Chart 36"/>
            <p:cNvGraphicFramePr/>
            <p:nvPr>
              <p:extLst>
                <p:ext uri="{D42A27DB-BD31-4B8C-83A1-F6EECF244321}">
                  <p14:modId xmlns:p14="http://schemas.microsoft.com/office/powerpoint/2010/main" val="983559053"/>
                </p:ext>
              </p:extLst>
            </p:nvPr>
          </p:nvGraphicFramePr>
          <p:xfrm>
            <a:off x="251520" y="1412776"/>
            <a:ext cx="4032448" cy="30243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10" name="TextBox 9"/>
            <p:cNvSpPr txBox="1"/>
            <p:nvPr/>
          </p:nvSpPr>
          <p:spPr>
            <a:xfrm>
              <a:off x="755576" y="908720"/>
              <a:ext cx="3312368" cy="6463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l-GR" sz="1200" dirty="0" smtClean="0">
                  <a:latin typeface="Century Gothic" pitchFamily="34" charset="0"/>
                </a:rPr>
                <a:t>Συνέλεξε δεδομένα από αυτή τη γραφική που δημοσιεύθηκε σε ένα επιστημονικό περιοδικό</a:t>
              </a:r>
              <a:r>
                <a:rPr lang="en-GB" sz="1200" dirty="0" smtClean="0">
                  <a:latin typeface="Century Gothic" pitchFamily="34" charset="0"/>
                </a:rPr>
                <a:t>.</a:t>
              </a:r>
              <a:endParaRPr lang="en-GB" sz="1200" dirty="0">
                <a:latin typeface="Century Gothic" pitchFamily="34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835696" y="56818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Συλλογή δεδομένων</a:t>
            </a:r>
            <a:r>
              <a:rPr lang="en-GB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 – </a:t>
            </a:r>
            <a:r>
              <a:rPr lang="en-GB" sz="4000" b="1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2</a:t>
            </a:r>
            <a:r>
              <a:rPr lang="en-GB" sz="3200" dirty="0" smtClean="0">
                <a:solidFill>
                  <a:srgbClr val="CC0000"/>
                </a:solidFill>
                <a:latin typeface="Century Gothic" pitchFamily="34" charset="0"/>
                <a:ea typeface="+mj-ea"/>
                <a:cs typeface="+mj-cs"/>
              </a:rPr>
              <a:t> </a:t>
            </a:r>
            <a:endParaRPr lang="en-GB" sz="3200" dirty="0">
              <a:solidFill>
                <a:srgbClr val="CC0000"/>
              </a:solidFill>
              <a:latin typeface="Century Gothic" pitchFamily="34" charset="0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7813154" y="0"/>
            <a:ext cx="1296144" cy="641606"/>
            <a:chOff x="7813154" y="0"/>
            <a:chExt cx="1296144" cy="641606"/>
          </a:xfrm>
        </p:grpSpPr>
        <p:sp>
          <p:nvSpPr>
            <p:cNvPr id="22" name="TextBox 21"/>
            <p:cNvSpPr txBox="1"/>
            <p:nvPr/>
          </p:nvSpPr>
          <p:spPr>
            <a:xfrm>
              <a:off x="7813154" y="0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 smtClean="0">
                  <a:latin typeface="Century Gothic" pitchFamily="34" charset="0"/>
                </a:rPr>
                <a:t>SS3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23" name="Picture 22" descr="Student sheets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98815" y="44624"/>
              <a:ext cx="510483" cy="596982"/>
            </a:xfrm>
            <a:prstGeom prst="rect">
              <a:avLst/>
            </a:prstGeom>
          </p:spPr>
        </p:pic>
      </p:grpSp>
      <p:pic>
        <p:nvPicPr>
          <p:cNvPr id="21" name="Picture 20" descr="writ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33548">
            <a:off x="2093899" y="161160"/>
            <a:ext cx="395332" cy="57645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2915816" y="188640"/>
            <a:ext cx="35283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3600" dirty="0" smtClean="0">
                <a:latin typeface="Century Gothic" pitchFamily="34" charset="0"/>
                <a:ea typeface="+mj-ea"/>
                <a:cs typeface="+mj-cs"/>
              </a:rPr>
              <a:t>Αξιολόγηση</a:t>
            </a:r>
            <a:r>
              <a:rPr lang="en-GB" sz="3600" dirty="0" smtClean="0">
                <a:latin typeface="Century Gothic" pitchFamily="34" charset="0"/>
                <a:ea typeface="+mj-ea"/>
                <a:cs typeface="+mj-cs"/>
              </a:rPr>
              <a:t> </a:t>
            </a:r>
            <a:endParaRPr lang="en-GB" sz="3600" dirty="0"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3528" y="1844824"/>
            <a:ext cx="7776864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200" dirty="0" smtClean="0">
                <a:latin typeface="Century Gothic" pitchFamily="34" charset="0"/>
              </a:rPr>
              <a:t>Αυτές οι μεταβλητές μπορούν να επηρεάσουν το αποτέλεσμα</a:t>
            </a:r>
            <a:r>
              <a:rPr lang="en-GB" sz="1200" dirty="0" smtClean="0">
                <a:latin typeface="Century Gothic" pitchFamily="34" charset="0"/>
              </a:rPr>
              <a:t>:</a:t>
            </a:r>
            <a:br>
              <a:rPr lang="en-GB" sz="1200" dirty="0" smtClean="0">
                <a:latin typeface="Century Gothic" pitchFamily="34" charset="0"/>
              </a:rPr>
            </a:br>
            <a:r>
              <a:rPr lang="en-GB" sz="1200" dirty="0" smtClean="0">
                <a:latin typeface="Century Gothic" pitchFamily="34" charset="0"/>
              </a:rPr>
              <a:t/>
            </a:r>
            <a:br>
              <a:rPr lang="en-GB" sz="1200" dirty="0" smtClean="0">
                <a:latin typeface="Century Gothic" pitchFamily="34" charset="0"/>
              </a:rPr>
            </a:br>
            <a:r>
              <a:rPr lang="en-GB" sz="1200" dirty="0" smtClean="0">
                <a:latin typeface="Century Gothic" pitchFamily="34" charset="0"/>
              </a:rPr>
              <a:t/>
            </a:r>
            <a:br>
              <a:rPr lang="en-GB" sz="1200" dirty="0" smtClean="0">
                <a:latin typeface="Century Gothic" pitchFamily="34" charset="0"/>
              </a:rPr>
            </a:br>
            <a:r>
              <a:rPr lang="en-GB" sz="1200" dirty="0" smtClean="0">
                <a:latin typeface="Century Gothic" pitchFamily="34" charset="0"/>
              </a:rPr>
              <a:t/>
            </a:r>
            <a:br>
              <a:rPr lang="en-GB" sz="1200" dirty="0" smtClean="0">
                <a:latin typeface="Century Gothic" pitchFamily="34" charset="0"/>
              </a:rPr>
            </a:br>
            <a:r>
              <a:rPr lang="en-GB" sz="1200" dirty="0" smtClean="0">
                <a:latin typeface="Century Gothic" pitchFamily="34" charset="0"/>
              </a:rPr>
              <a:t/>
            </a:r>
            <a:br>
              <a:rPr lang="en-GB" sz="1200" dirty="0" smtClean="0">
                <a:latin typeface="Century Gothic" pitchFamily="34" charset="0"/>
              </a:rPr>
            </a:br>
            <a:r>
              <a:rPr lang="en-GB" sz="1200" dirty="0" smtClean="0">
                <a:latin typeface="Century Gothic" pitchFamily="34" charset="0"/>
              </a:rPr>
              <a:t/>
            </a:r>
            <a:br>
              <a:rPr lang="en-GB" sz="1200" dirty="0" smtClean="0">
                <a:latin typeface="Century Gothic" pitchFamily="34" charset="0"/>
              </a:rPr>
            </a:br>
            <a:endParaRPr lang="en-GB" sz="1200" dirty="0" smtClean="0">
              <a:latin typeface="Century Gothic" pitchFamily="34" charset="0"/>
            </a:endParaRPr>
          </a:p>
          <a:p>
            <a:endParaRPr lang="en-GB" sz="1200" dirty="0" smtClean="0">
              <a:latin typeface="Century Gothic" pitchFamily="34" charset="0"/>
            </a:endParaRPr>
          </a:p>
          <a:p>
            <a:endParaRPr lang="en-GB" sz="1200" dirty="0" smtClean="0">
              <a:latin typeface="Century Gothic" pitchFamily="34" charset="0"/>
            </a:endParaRPr>
          </a:p>
          <a:p>
            <a:endParaRPr lang="en-GB" sz="1200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</a:pPr>
            <a:endParaRPr lang="en-GB" sz="1200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</a:pPr>
            <a:r>
              <a:rPr lang="el-GR" sz="1200" dirty="0" smtClean="0">
                <a:latin typeface="Century Gothic" pitchFamily="34" charset="0"/>
              </a:rPr>
              <a:t>Κύκλωσε τις πιο σημαντικές μεταβλητές που αναφέρονται πιο κάτω</a:t>
            </a:r>
            <a:r>
              <a:rPr lang="en-GB" sz="1200" dirty="0" smtClean="0">
                <a:latin typeface="Century Gothic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l-GR" sz="1200" dirty="0" smtClean="0">
                <a:latin typeface="Century Gothic" pitchFamily="34" charset="0"/>
              </a:rPr>
              <a:t>Σχεδίασε ορθογώνια γύρω από τις μεταβλητές που μπορείς να μετρήσεις</a:t>
            </a:r>
            <a:r>
              <a:rPr lang="en-GB" sz="1200" dirty="0" smtClean="0">
                <a:latin typeface="Century Gothic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l-GR" sz="1200" dirty="0" smtClean="0">
                <a:latin typeface="Century Gothic" pitchFamily="34" charset="0"/>
              </a:rPr>
              <a:t>Σχεδίασε τρίγωνα γύρω από τις μεταβλητές για τις οποίες έχεις βρει δεδομένα από δευτερογενείς πηγές.</a:t>
            </a:r>
            <a:endParaRPr lang="en-GB" sz="1200" dirty="0" smtClean="0">
              <a:latin typeface="Century Gothic" pitchFamily="34" charset="0"/>
            </a:endParaRPr>
          </a:p>
          <a:p>
            <a:pPr>
              <a:spcBef>
                <a:spcPts val="600"/>
              </a:spcBef>
            </a:pPr>
            <a:r>
              <a:rPr lang="el-GR" sz="1200" dirty="0" smtClean="0">
                <a:latin typeface="Century Gothic" pitchFamily="34" charset="0"/>
              </a:rPr>
              <a:t>Υπογράμμισε τις μεταβλητές για τις οποίες δεν ήταν δυνατό να συλλέξεις δεδομένα</a:t>
            </a:r>
            <a:r>
              <a:rPr lang="en-GB" sz="1200" dirty="0" smtClean="0">
                <a:latin typeface="Century Gothic" pitchFamily="34" charset="0"/>
              </a:rPr>
              <a:t>.</a:t>
            </a:r>
            <a:endParaRPr lang="en-GB" sz="1400" dirty="0" smtClean="0">
              <a:latin typeface="Century Gothic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395536" y="1484784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251520" y="836712"/>
            <a:ext cx="8640960" cy="792088"/>
          </a:xfrm>
          <a:prstGeom prst="rect">
            <a:avLst/>
          </a:prstGeom>
          <a:noFill/>
          <a:ln w="6350">
            <a:solidFill>
              <a:srgbClr val="C00000"/>
            </a:solidFill>
          </a:ln>
          <a:effectLst>
            <a:outerShdw blurRad="381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251520" y="1772816"/>
            <a:ext cx="8640960" cy="3384376"/>
          </a:xfrm>
          <a:prstGeom prst="rect">
            <a:avLst/>
          </a:prstGeom>
          <a:noFill/>
          <a:ln w="6350">
            <a:solidFill>
              <a:srgbClr val="C00000"/>
            </a:solidFill>
          </a:ln>
          <a:effectLst>
            <a:outerShdw blurRad="381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251520" y="5301208"/>
            <a:ext cx="8640960" cy="1080120"/>
          </a:xfrm>
          <a:prstGeom prst="rect">
            <a:avLst/>
          </a:prstGeom>
          <a:noFill/>
          <a:ln w="6350">
            <a:solidFill>
              <a:srgbClr val="C00000"/>
            </a:solidFill>
          </a:ln>
          <a:effectLst>
            <a:outerShdw blurRad="38100" dist="381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/>
          <p:cNvSpPr txBox="1"/>
          <p:nvPr/>
        </p:nvSpPr>
        <p:spPr>
          <a:xfrm>
            <a:off x="323528" y="919753"/>
            <a:ext cx="3307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 smtClean="0">
                <a:latin typeface="Century Gothic" pitchFamily="34" charset="0"/>
              </a:rPr>
              <a:t>Το επιστημονικό ερώτημα που μελετώ είναι</a:t>
            </a:r>
            <a:r>
              <a:rPr lang="en-GB" sz="1200" dirty="0" smtClean="0">
                <a:latin typeface="Century Gothic" pitchFamily="34" charset="0"/>
              </a:rPr>
              <a:t>:</a:t>
            </a:r>
            <a:endParaRPr lang="en-GB" sz="1200" dirty="0">
              <a:latin typeface="Century Gothic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3528" y="5373216"/>
            <a:ext cx="72715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200" dirty="0" smtClean="0">
                <a:latin typeface="Century Gothic" pitchFamily="34" charset="0"/>
              </a:rPr>
              <a:t>Αυτός είναι ο τρόπος με τον οποίο χρησιμοποίησα τα δεδομένα για αν απαντήσω στο ερώτημα</a:t>
            </a:r>
            <a:r>
              <a:rPr lang="en-GB" sz="1200" dirty="0" smtClean="0">
                <a:latin typeface="Century Gothic" pitchFamily="34" charset="0"/>
              </a:rPr>
              <a:t>:</a:t>
            </a:r>
            <a:endParaRPr lang="en-GB" sz="1200" dirty="0">
              <a:latin typeface="Century Gothic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395536" y="2420888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95536" y="2780928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95536" y="3140968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395536" y="3501008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395536" y="3861048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395536" y="5877272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95536" y="6237312"/>
            <a:ext cx="8352928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7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3171"/>
          <a:stretch>
            <a:fillRect/>
          </a:stretch>
        </p:blipFill>
        <p:spPr>
          <a:xfrm>
            <a:off x="-2096" y="2209404"/>
            <a:ext cx="9146096" cy="4675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engagelogo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531" y="404664"/>
            <a:ext cx="2823295" cy="113282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331973" y="1700811"/>
            <a:ext cx="69466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200" dirty="0" smtClean="0">
                <a:solidFill>
                  <a:srgbClr val="639729"/>
                </a:solidFill>
                <a:latin typeface="Century Gothic" pitchFamily="34" charset="0"/>
              </a:rPr>
              <a:t>Σκέψη και συζήτηση των μαθητών</a:t>
            </a:r>
            <a:r>
              <a:rPr lang="en-GB" sz="3200" dirty="0" smtClean="0">
                <a:solidFill>
                  <a:srgbClr val="639729"/>
                </a:solidFill>
                <a:latin typeface="Century Gothic" pitchFamily="34" charset="0"/>
              </a:rPr>
              <a:t> </a:t>
            </a:r>
            <a:endParaRPr lang="pt-BR" sz="3200" dirty="0">
              <a:solidFill>
                <a:srgbClr val="639729"/>
              </a:solidFill>
              <a:latin typeface="Century Gothic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engagelogo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941" y="396248"/>
            <a:ext cx="5135866" cy="206037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835744" y="2508741"/>
            <a:ext cx="5544082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300" b="1" kern="1200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Equipping the Next Generation for Active Engagement</a:t>
            </a:r>
            <a:r>
              <a:rPr lang="en-GB" sz="1300" b="1" kern="1200" spc="-150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 </a:t>
            </a:r>
            <a:r>
              <a:rPr lang="en-GB" sz="1300" b="1" kern="1200" dirty="0" smtClean="0">
                <a:solidFill>
                  <a:schemeClr val="bg1">
                    <a:lumMod val="50000"/>
                  </a:schemeClr>
                </a:solidFill>
                <a:latin typeface="Century Gothic" pitchFamily="34" charset="0"/>
                <a:ea typeface="Ebrima" panose="02000000000000000000" pitchFamily="2" charset="0"/>
                <a:cs typeface="Mangal" panose="02040503050203030202" pitchFamily="18" charset="0"/>
              </a:rPr>
              <a:t>in Science</a:t>
            </a:r>
            <a:endParaRPr lang="en-GB" sz="1300" b="1" kern="1200" dirty="0">
              <a:solidFill>
                <a:schemeClr val="bg1">
                  <a:lumMod val="50000"/>
                </a:schemeClr>
              </a:solidFill>
              <a:latin typeface="Century Gothic" pitchFamily="34" charset="0"/>
              <a:ea typeface="Ebrima" panose="02000000000000000000" pitchFamily="2" charset="0"/>
              <a:cs typeface="Mangal" panose="02040503050203030202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938" y="5157192"/>
            <a:ext cx="1872785" cy="4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70" y="4437112"/>
            <a:ext cx="1285875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022" y="4365104"/>
            <a:ext cx="912456" cy="43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140" y="4437112"/>
            <a:ext cx="1181328" cy="502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797" y="5157192"/>
            <a:ext cx="611742" cy="418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48" y="3717032"/>
            <a:ext cx="601988" cy="256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62" y="5229203"/>
            <a:ext cx="1407851" cy="313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942" y="4149083"/>
            <a:ext cx="182403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10" y="3501011"/>
            <a:ext cx="495823" cy="43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7667808" y="4437112"/>
            <a:ext cx="1216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TRACES</a:t>
            </a:r>
            <a:endParaRPr lang="pt-BR" dirty="0"/>
          </a:p>
        </p:txBody>
      </p:sp>
      <p:pic>
        <p:nvPicPr>
          <p:cNvPr id="19" name="Picture 16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8" r="40409"/>
          <a:stretch/>
        </p:blipFill>
        <p:spPr bwMode="auto">
          <a:xfrm>
            <a:off x="4068033" y="5157192"/>
            <a:ext cx="1104065" cy="37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7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937" y="3501011"/>
            <a:ext cx="855663" cy="37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0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140" y="5301211"/>
            <a:ext cx="1221254" cy="281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799" y="3573016"/>
            <a:ext cx="410310" cy="47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3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144" y="3501011"/>
            <a:ext cx="878253" cy="60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180275" y="3212976"/>
            <a:ext cx="8783451" cy="2664296"/>
          </a:xfrm>
          <a:prstGeom prst="rect">
            <a:avLst/>
          </a:prstGeom>
          <a:noFill/>
          <a:ln w="6350">
            <a:solidFill>
              <a:srgbClr val="0091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aily news.png"/>
          <p:cNvPicPr>
            <a:picLocks noChangeAspect="1"/>
          </p:cNvPicPr>
          <p:nvPr/>
        </p:nvPicPr>
        <p:blipFill>
          <a:blip r:embed="rId3" cstate="print"/>
          <a:srcRect b="1073"/>
          <a:stretch>
            <a:fillRect/>
          </a:stretch>
        </p:blipFill>
        <p:spPr>
          <a:xfrm>
            <a:off x="251520" y="240637"/>
            <a:ext cx="8640960" cy="6217313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>
          <a:xfrm>
            <a:off x="611560" y="3308791"/>
            <a:ext cx="5112568" cy="1138773"/>
            <a:chOff x="611560" y="3308791"/>
            <a:chExt cx="4824536" cy="1138773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683568" y="4437112"/>
              <a:ext cx="4752528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11560" y="3308791"/>
              <a:ext cx="4680520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200" dirty="0" smtClean="0">
                  <a:latin typeface="Century Gothic" pitchFamily="34" charset="0"/>
                </a:rPr>
                <a:t>Νέα έρευνα φανερώνει πως η χρήση του κινητού τηλεφώνου μπορεί να βλάψει το λαιμό σας</a:t>
              </a:r>
              <a:r>
                <a:rPr lang="el-GR" sz="2400" dirty="0" smtClean="0">
                  <a:latin typeface="Century Gothic" pitchFamily="34" charset="0"/>
                </a:rPr>
                <a:t>.</a:t>
              </a:r>
              <a:r>
                <a:rPr lang="en-GB" sz="2400" dirty="0" smtClean="0">
                  <a:latin typeface="Century Gothic" pitchFamily="34" charset="0"/>
                </a:rPr>
                <a:t> </a:t>
              </a:r>
            </a:p>
          </p:txBody>
        </p:sp>
      </p:grpSp>
      <p:sp>
        <p:nvSpPr>
          <p:cNvPr id="22" name="Rounded Rectangle 21"/>
          <p:cNvSpPr/>
          <p:nvPr/>
        </p:nvSpPr>
        <p:spPr>
          <a:xfrm rot="16200000">
            <a:off x="9147942" y="5706833"/>
            <a:ext cx="306387" cy="1079313"/>
          </a:xfrm>
          <a:prstGeom prst="round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8790349" y="6131409"/>
            <a:ext cx="42825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2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059832" y="6525344"/>
            <a:ext cx="3059832" cy="360040"/>
          </a:xfrm>
          <a:prstGeom prst="rect">
            <a:avLst/>
          </a:prstGeom>
          <a:solidFill>
            <a:srgbClr val="FCD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Κύριο μέρος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6120680" y="6525344"/>
            <a:ext cx="3059832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Συζήτηση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0" y="6529282"/>
            <a:ext cx="3131840" cy="35610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>
                <a:solidFill>
                  <a:schemeClr val="bg1"/>
                </a:solidFill>
                <a:latin typeface="Century Gothic" pitchFamily="34" charset="0"/>
              </a:rPr>
              <a:t>Έ</a:t>
            </a:r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ναρξη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611560" y="4437112"/>
            <a:ext cx="5976664" cy="1785104"/>
            <a:chOff x="611560" y="4437112"/>
            <a:chExt cx="5976664" cy="1785104"/>
          </a:xfrm>
        </p:grpSpPr>
        <p:sp>
          <p:nvSpPr>
            <p:cNvPr id="25" name="TextBox 24"/>
            <p:cNvSpPr txBox="1"/>
            <p:nvPr/>
          </p:nvSpPr>
          <p:spPr>
            <a:xfrm>
              <a:off x="611560" y="4437112"/>
              <a:ext cx="4680520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600"/>
                </a:spcBef>
              </a:pPr>
              <a:r>
                <a:rPr lang="el-GR" sz="2200" dirty="0" smtClean="0">
                  <a:latin typeface="Century Gothic" pitchFamily="34" charset="0"/>
                </a:rPr>
                <a:t>Οι επιστήμονες συστήνουν τη μείωση του χρόνου που περνάτε στο διαδίκτυο, στην αποστολή μηνυμάτων και στην παρακολούθηση βίντεο</a:t>
              </a:r>
              <a:endParaRPr lang="en-GB" sz="2200" dirty="0" smtClean="0">
                <a:latin typeface="Century Gothic" pitchFamily="34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683568" y="6165304"/>
              <a:ext cx="5904656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>
            <a:off x="683568" y="1412775"/>
            <a:ext cx="7704854" cy="4502249"/>
            <a:chOff x="683568" y="1412775"/>
            <a:chExt cx="7704854" cy="4502249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683568" y="3284984"/>
              <a:ext cx="4752528" cy="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/>
            <p:cNvSpPr txBox="1"/>
            <p:nvPr/>
          </p:nvSpPr>
          <p:spPr>
            <a:xfrm>
              <a:off x="755576" y="1844824"/>
              <a:ext cx="460851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latin typeface="Century Gothic" pitchFamily="34" charset="0"/>
                </a:rPr>
                <a:t>Προστάτευσε το λαιμό σου</a:t>
              </a:r>
              <a:r>
                <a:rPr lang="en-GB" sz="2800" dirty="0" smtClean="0">
                  <a:latin typeface="Century Gothic" pitchFamily="34" charset="0"/>
                </a:rPr>
                <a:t>:</a:t>
              </a:r>
              <a:endParaRPr lang="en-GB" sz="2800" b="1" dirty="0" smtClean="0">
                <a:solidFill>
                  <a:srgbClr val="CC0000"/>
                </a:solidFill>
                <a:latin typeface="Century Gothic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07704" y="2420888"/>
              <a:ext cx="417646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200" b="1" dirty="0" smtClean="0">
                  <a:solidFill>
                    <a:srgbClr val="CC0000"/>
                  </a:solidFill>
                  <a:latin typeface="Century Gothic" pitchFamily="34" charset="0"/>
                </a:rPr>
                <a:t>Σταμάτα την αποστολή γραπτών μηνυμάτων</a:t>
              </a:r>
              <a:endParaRPr lang="en-GB" sz="2200" b="1" dirty="0" smtClean="0">
                <a:solidFill>
                  <a:srgbClr val="CC0000"/>
                </a:solidFill>
                <a:latin typeface="Century Gothic" pitchFamily="34" charset="0"/>
              </a:endParaRPr>
            </a:p>
          </p:txBody>
        </p:sp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t="6300"/>
            <a:stretch>
              <a:fillRect/>
            </a:stretch>
          </p:blipFill>
          <p:spPr bwMode="auto">
            <a:xfrm flipH="1">
              <a:off x="5263211" y="1412775"/>
              <a:ext cx="3125211" cy="450224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785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2555776" y="3877573"/>
            <a:ext cx="4248472" cy="1384995"/>
            <a:chOff x="2771800" y="3877573"/>
            <a:chExt cx="4248472" cy="1384995"/>
          </a:xfrm>
        </p:grpSpPr>
        <p:sp>
          <p:nvSpPr>
            <p:cNvPr id="36" name="Rounded Rectangle 35"/>
            <p:cNvSpPr/>
            <p:nvPr/>
          </p:nvSpPr>
          <p:spPr>
            <a:xfrm>
              <a:off x="2771800" y="3877573"/>
              <a:ext cx="4248472" cy="991587"/>
            </a:xfrm>
            <a:prstGeom prst="roundRect">
              <a:avLst/>
            </a:prstGeom>
            <a:noFill/>
            <a:ln w="6350">
              <a:solidFill>
                <a:srgbClr val="C00000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347864" y="3877573"/>
              <a:ext cx="360040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2800" dirty="0" smtClean="0">
                  <a:latin typeface="Century Gothic" pitchFamily="34" charset="0"/>
                </a:rPr>
                <a:t>…</a:t>
              </a:r>
              <a:r>
                <a:rPr lang="el-GR" sz="2800" dirty="0" smtClean="0">
                  <a:latin typeface="Century Gothic" pitchFamily="34" charset="0"/>
                </a:rPr>
                <a:t>όσο και το βάρος ενός εξάχρονου</a:t>
              </a:r>
              <a:endParaRPr lang="en-GB" sz="2800" dirty="0" smtClean="0">
                <a:latin typeface="Century Gothic" pitchFamily="34" charset="0"/>
              </a:endParaRPr>
            </a:p>
            <a:p>
              <a:r>
                <a:rPr lang="en-GB" sz="2800" dirty="0" smtClean="0">
                  <a:latin typeface="Century Gothic" pitchFamily="34" charset="0"/>
                </a:rPr>
                <a:t> </a:t>
              </a:r>
              <a:endParaRPr lang="en-GB" sz="2800" dirty="0"/>
            </a:p>
          </p:txBody>
        </p:sp>
      </p:grpSp>
      <p:pic>
        <p:nvPicPr>
          <p:cNvPr id="31" name="Picture 30" descr="boy on mans shoulder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512" y="432048"/>
            <a:ext cx="3755715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24" descr="skeleton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57261" y="908720"/>
            <a:ext cx="2135219" cy="5760640"/>
          </a:xfrm>
          <a:prstGeom prst="rect">
            <a:avLst/>
          </a:prstGeom>
          <a:noFill/>
          <a:ln>
            <a:noFill/>
          </a:ln>
          <a:effectLst>
            <a:outerShdw blurRad="88900" dist="889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27" name="Rectangle 26"/>
          <p:cNvSpPr/>
          <p:nvPr/>
        </p:nvSpPr>
        <p:spPr>
          <a:xfrm>
            <a:off x="3059832" y="6525344"/>
            <a:ext cx="3059832" cy="360040"/>
          </a:xfrm>
          <a:prstGeom prst="rect">
            <a:avLst/>
          </a:prstGeom>
          <a:solidFill>
            <a:srgbClr val="FCD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Κύριο μέρος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120680" y="6525344"/>
            <a:ext cx="3059832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Συζήτηση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0" y="6521076"/>
            <a:ext cx="3131840" cy="35610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63500" sx="103000" sy="103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Έναρξη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483768" y="315753"/>
            <a:ext cx="5112568" cy="2057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l-GR" sz="2800" b="1" dirty="0" smtClean="0">
                <a:solidFill>
                  <a:srgbClr val="CC0000"/>
                </a:solidFill>
                <a:latin typeface="Century Gothic" pitchFamily="34" charset="0"/>
              </a:rPr>
              <a:t>Η κάμψη του λαιμού σας</a:t>
            </a:r>
            <a:r>
              <a:rPr lang="en-GB" sz="2800" b="1" dirty="0" smtClean="0">
                <a:solidFill>
                  <a:srgbClr val="CC0000"/>
                </a:solidFill>
                <a:latin typeface="Century Gothic" pitchFamily="34" charset="0"/>
              </a:rPr>
              <a:t> </a:t>
            </a:r>
            <a:r>
              <a:rPr lang="el-GR" sz="2800" dirty="0" smtClean="0">
                <a:latin typeface="Century Gothic" pitchFamily="34" charset="0"/>
              </a:rPr>
              <a:t>αυξάνει τη </a:t>
            </a:r>
            <a:r>
              <a:rPr lang="el-GR" sz="2800" b="1" dirty="0" smtClean="0">
                <a:latin typeface="Century Gothic" pitchFamily="34" charset="0"/>
              </a:rPr>
              <a:t>δύναμη</a:t>
            </a:r>
            <a:r>
              <a:rPr lang="en-GB" sz="2800" b="1" dirty="0" smtClean="0">
                <a:latin typeface="Century Gothic" pitchFamily="34" charset="0"/>
              </a:rPr>
              <a:t> </a:t>
            </a:r>
            <a:r>
              <a:rPr lang="el-GR" sz="2800" dirty="0" smtClean="0">
                <a:latin typeface="Century Gothic" pitchFamily="34" charset="0"/>
              </a:rPr>
              <a:t>που ασκείται από το κεφάλι σας στη σπονδυλική σας στήλη.</a:t>
            </a:r>
            <a:r>
              <a:rPr lang="en-GB" sz="2800" dirty="0" smtClean="0">
                <a:latin typeface="Century Gothic" pitchFamily="34" charset="0"/>
              </a:rPr>
              <a:t> </a:t>
            </a:r>
            <a:endParaRPr lang="en-GB" sz="3000" dirty="0">
              <a:latin typeface="Century Gothic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923928" y="2330877"/>
            <a:ext cx="36724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800" dirty="0" smtClean="0">
                <a:latin typeface="Century Gothic" pitchFamily="34" charset="0"/>
              </a:rPr>
              <a:t>Σε μια γωνία</a:t>
            </a:r>
            <a:r>
              <a:rPr lang="en-GB" sz="2800" dirty="0" smtClean="0">
                <a:latin typeface="Century Gothic" pitchFamily="34" charset="0"/>
              </a:rPr>
              <a:t> 60º </a:t>
            </a:r>
            <a:r>
              <a:rPr lang="el-GR" sz="2800" dirty="0" smtClean="0">
                <a:latin typeface="Century Gothic" pitchFamily="34" charset="0"/>
              </a:rPr>
              <a:t>η επιπρόσθετη δύναμη είναι</a:t>
            </a:r>
            <a:r>
              <a:rPr lang="en-GB" sz="2800" dirty="0" smtClean="0">
                <a:latin typeface="Century Gothic" pitchFamily="34" charset="0"/>
              </a:rPr>
              <a:t> 220 N...</a:t>
            </a:r>
            <a:endParaRPr lang="en-GB" sz="28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3563888" y="5013176"/>
            <a:ext cx="4680520" cy="1944216"/>
            <a:chOff x="467544" y="5373216"/>
            <a:chExt cx="4680520" cy="1425440"/>
          </a:xfrm>
        </p:grpSpPr>
        <p:sp>
          <p:nvSpPr>
            <p:cNvPr id="19" name="Rounded Rectangle 18"/>
            <p:cNvSpPr/>
            <p:nvPr/>
          </p:nvSpPr>
          <p:spPr>
            <a:xfrm>
              <a:off x="467544" y="5373216"/>
              <a:ext cx="4536504" cy="1008112"/>
            </a:xfrm>
            <a:prstGeom prst="roundRect">
              <a:avLst/>
            </a:prstGeom>
            <a:solidFill>
              <a:srgbClr val="CC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1560" y="5413661"/>
              <a:ext cx="45365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800" dirty="0" smtClean="0">
                  <a:solidFill>
                    <a:schemeClr val="bg1"/>
                  </a:solidFill>
                  <a:latin typeface="Century Gothic" pitchFamily="34" charset="0"/>
                </a:rPr>
                <a:t>Θα χρησιμοποιείς το κινητό σου λιγότερο για να σώσεις το λαιμό σου;</a:t>
              </a:r>
              <a:endParaRPr lang="en-GB" sz="2800" dirty="0" smtClean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380312" y="260648"/>
            <a:ext cx="1447398" cy="1437432"/>
            <a:chOff x="7236296" y="115563"/>
            <a:chExt cx="1447398" cy="1437432"/>
          </a:xfrm>
        </p:grpSpPr>
        <p:sp>
          <p:nvSpPr>
            <p:cNvPr id="41" name="TextBox 40"/>
            <p:cNvSpPr txBox="1"/>
            <p:nvPr/>
          </p:nvSpPr>
          <p:spPr>
            <a:xfrm>
              <a:off x="7596335" y="188640"/>
              <a:ext cx="7451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b="1" dirty="0" smtClean="0">
                  <a:solidFill>
                    <a:srgbClr val="990099"/>
                  </a:solidFill>
                  <a:latin typeface="Century Gothic" pitchFamily="34" charset="0"/>
                </a:rPr>
                <a:t>60º</a:t>
              </a:r>
              <a:endParaRPr lang="en-GB" sz="2400" b="1" dirty="0">
                <a:solidFill>
                  <a:srgbClr val="990099"/>
                </a:solidFill>
                <a:latin typeface="Century Gothic" pitchFamily="34" charset="0"/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7236296" y="115563"/>
              <a:ext cx="1447398" cy="1437432"/>
              <a:chOff x="7287491" y="115563"/>
              <a:chExt cx="1447398" cy="143743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2" name="Arc 31"/>
              <p:cNvSpPr/>
              <p:nvPr/>
            </p:nvSpPr>
            <p:spPr>
              <a:xfrm rot="17183876">
                <a:off x="7820489" y="638595"/>
                <a:ext cx="914400" cy="914400"/>
              </a:xfrm>
              <a:prstGeom prst="arc">
                <a:avLst/>
              </a:prstGeom>
              <a:ln w="38100">
                <a:solidFill>
                  <a:srgbClr val="990099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24" name="Straight Connector 23"/>
              <p:cNvCxnSpPr/>
              <p:nvPr/>
            </p:nvCxnSpPr>
            <p:spPr>
              <a:xfrm>
                <a:off x="8406245" y="115563"/>
                <a:ext cx="108" cy="1307884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/>
              <p:cNvCxnSpPr/>
              <p:nvPr/>
            </p:nvCxnSpPr>
            <p:spPr>
              <a:xfrm>
                <a:off x="7287491" y="564573"/>
                <a:ext cx="1125954" cy="848203"/>
              </a:xfrm>
              <a:prstGeom prst="line">
                <a:avLst/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71600" y="908720"/>
            <a:ext cx="727280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l-GR" sz="3600" b="1" dirty="0" smtClean="0">
                <a:latin typeface="Century Gothic" pitchFamily="34" charset="0"/>
              </a:rPr>
              <a:t>Σε αυτή τη δραστηριότητα θα:</a:t>
            </a:r>
            <a:endParaRPr lang="en-GB" sz="3600" b="1" dirty="0" smtClean="0">
              <a:latin typeface="Century Gothic" pitchFamily="34" charset="0"/>
            </a:endParaRPr>
          </a:p>
          <a:p>
            <a:pPr fontAlgn="base">
              <a:spcBef>
                <a:spcPts val="1800"/>
              </a:spcBef>
            </a:pPr>
            <a:r>
              <a:rPr lang="el-GR" sz="3000" dirty="0" smtClean="0">
                <a:latin typeface="Century Gothic" pitchFamily="34" charset="0"/>
              </a:rPr>
              <a:t>Λάβεις αποφάσεις για το αν θα χρησιμοποιείς το κινητό σου λιγότερο ώστε να εμποδίσεις τα προβλήματα που δημιουργεί στο λαιμό σου:</a:t>
            </a:r>
            <a:r>
              <a:rPr lang="en-GB" sz="3000" dirty="0" smtClean="0">
                <a:latin typeface="Century Gothic" pitchFamily="34" charset="0"/>
              </a:rPr>
              <a:t> </a:t>
            </a:r>
            <a:br>
              <a:rPr lang="en-GB" sz="3000" dirty="0" smtClean="0">
                <a:latin typeface="Century Gothic" pitchFamily="34" charset="0"/>
              </a:rPr>
            </a:br>
            <a:r>
              <a:rPr lang="el-GR" sz="3000" b="1" dirty="0" smtClean="0">
                <a:solidFill>
                  <a:srgbClr val="008EC0"/>
                </a:solidFill>
                <a:latin typeface="Century Gothic" pitchFamily="34" charset="0"/>
              </a:rPr>
              <a:t>Δυνάμεις</a:t>
            </a:r>
            <a:r>
              <a:rPr lang="en-GB" sz="3000" b="1" dirty="0" smtClean="0">
                <a:solidFill>
                  <a:srgbClr val="008EC0"/>
                </a:solidFill>
                <a:latin typeface="Century Gothic" pitchFamily="34" charset="0"/>
              </a:rPr>
              <a:t>: </a:t>
            </a:r>
            <a:r>
              <a:rPr lang="el-GR" sz="3000" dirty="0" smtClean="0">
                <a:latin typeface="Century Gothic" pitchFamily="34" charset="0"/>
              </a:rPr>
              <a:t>Αναγνώριση</a:t>
            </a:r>
            <a:r>
              <a:rPr lang="en-GB" sz="3000" dirty="0" smtClean="0">
                <a:latin typeface="Century Gothic" pitchFamily="34" charset="0"/>
              </a:rPr>
              <a:t> </a:t>
            </a:r>
            <a:r>
              <a:rPr lang="el-GR" sz="3000" dirty="0" smtClean="0">
                <a:latin typeface="Century Gothic" pitchFamily="34" charset="0"/>
              </a:rPr>
              <a:t>δυνάμεων που ασκούνται σε ένα αντικείμενο.</a:t>
            </a:r>
            <a:endParaRPr lang="el-GR" sz="3000" dirty="0">
              <a:latin typeface="Century Gothic" pitchFamily="34" charset="0"/>
            </a:endParaRPr>
          </a:p>
          <a:p>
            <a:pPr fontAlgn="base">
              <a:spcBef>
                <a:spcPts val="1800"/>
              </a:spcBef>
            </a:pPr>
            <a:r>
              <a:rPr lang="el-GR" sz="3000" b="1" dirty="0" smtClean="0">
                <a:solidFill>
                  <a:srgbClr val="009900"/>
                </a:solidFill>
                <a:latin typeface="Century Gothic" pitchFamily="34" charset="0"/>
              </a:rPr>
              <a:t>Ρώτησε και όρισε</a:t>
            </a:r>
            <a:r>
              <a:rPr lang="en-GB" sz="3000" b="1" dirty="0" smtClean="0">
                <a:solidFill>
                  <a:srgbClr val="009900"/>
                </a:solidFill>
                <a:latin typeface="Century Gothic" pitchFamily="34" charset="0"/>
              </a:rPr>
              <a:t>: </a:t>
            </a:r>
            <a:r>
              <a:rPr lang="el-GR" sz="3000" dirty="0">
                <a:latin typeface="Century Gothic" pitchFamily="34" charset="0"/>
              </a:rPr>
              <a:t>Ό</a:t>
            </a:r>
            <a:r>
              <a:rPr lang="el-GR" sz="3000" dirty="0" smtClean="0">
                <a:latin typeface="Century Gothic" pitchFamily="34" charset="0"/>
              </a:rPr>
              <a:t>ρισε ένα πρόβλημα</a:t>
            </a:r>
            <a:r>
              <a:rPr lang="en-GB" sz="3000" dirty="0" smtClean="0">
                <a:latin typeface="Century Gothic" pitchFamily="34" charset="0"/>
              </a:rPr>
              <a:t> </a:t>
            </a:r>
            <a:r>
              <a:rPr lang="el-GR" sz="3000" dirty="0" smtClean="0">
                <a:latin typeface="Century Gothic" pitchFamily="34" charset="0"/>
              </a:rPr>
              <a:t>και σχεδίασε ένα σχέδιο για να το μελετήσεις.</a:t>
            </a:r>
            <a:endParaRPr lang="en-GB" sz="3000" dirty="0" smtClean="0">
              <a:latin typeface="Century Gothic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4132" y="6161237"/>
            <a:ext cx="2560316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b="1" dirty="0" smtClean="0">
                <a:solidFill>
                  <a:srgbClr val="389E2A"/>
                </a:solidFill>
                <a:latin typeface="Century Gothic" pitchFamily="34" charset="0"/>
              </a:rPr>
              <a:t>Working Scientifically</a:t>
            </a:r>
            <a:endParaRPr lang="en-GB" dirty="0">
              <a:solidFill>
                <a:srgbClr val="389E2A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780351" y="6169662"/>
            <a:ext cx="1107996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GB" b="1" dirty="0" smtClean="0">
                <a:solidFill>
                  <a:srgbClr val="008EC0"/>
                </a:solidFill>
                <a:latin typeface="Century Gothic" pitchFamily="34" charset="0"/>
              </a:rPr>
              <a:t>Big Idea</a:t>
            </a:r>
            <a:endParaRPr lang="en-GB" dirty="0">
              <a:solidFill>
                <a:srgbClr val="008EC0"/>
              </a:solidFill>
            </a:endParaRPr>
          </a:p>
        </p:txBody>
      </p:sp>
      <p:pic>
        <p:nvPicPr>
          <p:cNvPr id="12" name="Picture 11" descr="citize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68068" y="6093296"/>
            <a:ext cx="555213" cy="50928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 descr="knowledg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6106079"/>
            <a:ext cx="648511" cy="4964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 descr="discus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852499"/>
            <a:ext cx="818902" cy="520717"/>
          </a:xfrm>
          <a:prstGeom prst="rect">
            <a:avLst/>
          </a:prstGeom>
          <a:effectLst>
            <a:outerShdw blurRad="76200" dist="50800" algn="l" rotWithShape="0">
              <a:prstClr val="black">
                <a:alpha val="40000"/>
              </a:prstClr>
            </a:outerShdw>
          </a:effectLst>
        </p:spPr>
      </p:pic>
      <p:pic>
        <p:nvPicPr>
          <p:cNvPr id="69" name="Picture 68" descr="skul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024" y="1244104"/>
            <a:ext cx="2439178" cy="2981678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8" name="Picture 67" descr="skull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9372112">
            <a:off x="4936638" y="1270648"/>
            <a:ext cx="2439178" cy="2981678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63" name="Group 62"/>
          <p:cNvGrpSpPr/>
          <p:nvPr/>
        </p:nvGrpSpPr>
        <p:grpSpPr>
          <a:xfrm>
            <a:off x="6156176" y="1043444"/>
            <a:ext cx="1800200" cy="441340"/>
            <a:chOff x="5255568" y="908720"/>
            <a:chExt cx="1800200" cy="441340"/>
          </a:xfrm>
        </p:grpSpPr>
        <p:sp>
          <p:nvSpPr>
            <p:cNvPr id="58" name="Rounded Rectangle 57"/>
            <p:cNvSpPr/>
            <p:nvPr/>
          </p:nvSpPr>
          <p:spPr>
            <a:xfrm>
              <a:off x="5436096" y="918012"/>
              <a:ext cx="1440160" cy="43204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255568" y="908720"/>
              <a:ext cx="1800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 smtClean="0">
                  <a:solidFill>
                    <a:schemeClr val="bg1"/>
                  </a:solidFill>
                  <a:latin typeface="Century Gothic" pitchFamily="34" charset="0"/>
                </a:rPr>
                <a:t>Υπό κλίση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907704" y="44624"/>
            <a:ext cx="7236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 smtClean="0">
                <a:latin typeface="Century Gothic" pitchFamily="34" charset="0"/>
              </a:rPr>
              <a:t>Οι δυνάμεις στο λαιμό σου</a:t>
            </a:r>
            <a:r>
              <a:rPr lang="en-GB" sz="3600" dirty="0" smtClean="0">
                <a:latin typeface="Century Gothic" pitchFamily="34" charset="0"/>
              </a:rPr>
              <a:t> –</a:t>
            </a:r>
            <a:r>
              <a:rPr lang="en-GB" sz="3600" b="1" dirty="0" smtClean="0">
                <a:latin typeface="Century Gothic" pitchFamily="34" charset="0"/>
              </a:rPr>
              <a:t> </a:t>
            </a:r>
            <a:r>
              <a:rPr lang="en-GB" sz="4800" b="1" dirty="0" smtClean="0">
                <a:solidFill>
                  <a:srgbClr val="C00000"/>
                </a:solidFill>
                <a:latin typeface="Century Gothic" pitchFamily="34" charset="0"/>
              </a:rPr>
              <a:t>1</a:t>
            </a:r>
            <a:r>
              <a:rPr lang="en-GB" sz="3600" b="1" dirty="0" smtClean="0">
                <a:latin typeface="Century Gothic" pitchFamily="34" charset="0"/>
              </a:rPr>
              <a:t> </a:t>
            </a:r>
            <a:endParaRPr lang="en-GB" sz="3600" b="1" dirty="0">
              <a:latin typeface="Century Gothic" pitchFamily="34" charset="0"/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3059832" y="1700809"/>
            <a:ext cx="158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Δύναμη που ασκείται από τους μύες για να κρατήσει το κεφάλι σε αυτή τη θέση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843808" y="3707649"/>
            <a:ext cx="20162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Συνισταμένη δύναμη που ασκεί το κεφάλι στην κορυφή της σπονδυλικής στήλης</a:t>
            </a:r>
            <a:endParaRPr lang="en-GB" sz="1600" dirty="0">
              <a:latin typeface="Century Gothic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107504" y="971436"/>
            <a:ext cx="2664296" cy="646331"/>
            <a:chOff x="1115616" y="899428"/>
            <a:chExt cx="1800200" cy="646331"/>
          </a:xfrm>
        </p:grpSpPr>
        <p:sp>
          <p:nvSpPr>
            <p:cNvPr id="57" name="Rounded Rectangle 56"/>
            <p:cNvSpPr/>
            <p:nvPr/>
          </p:nvSpPr>
          <p:spPr>
            <a:xfrm>
              <a:off x="1115616" y="908720"/>
              <a:ext cx="1800200" cy="43204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15616" y="899428"/>
              <a:ext cx="1800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 smtClean="0">
                  <a:solidFill>
                    <a:schemeClr val="bg1"/>
                  </a:solidFill>
                  <a:latin typeface="Century Gothic" pitchFamily="34" charset="0"/>
                </a:rPr>
                <a:t>Κατακόρυφη θέση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cxnSp>
        <p:nvCxnSpPr>
          <p:cNvPr id="44" name="Straight Arrow Connector 43"/>
          <p:cNvCxnSpPr/>
          <p:nvPr/>
        </p:nvCxnSpPr>
        <p:spPr>
          <a:xfrm>
            <a:off x="5975648" y="2060849"/>
            <a:ext cx="0" cy="2520280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5975648" y="2060849"/>
            <a:ext cx="2376264" cy="1584176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899592" y="4221088"/>
            <a:ext cx="1224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 smtClean="0">
                <a:latin typeface="Century Gothic" pitchFamily="34" charset="0"/>
              </a:rPr>
              <a:t>Δύναμη του βάρους</a:t>
            </a:r>
            <a:endParaRPr lang="en-GB" sz="1600" dirty="0">
              <a:latin typeface="Century Gothic" pitchFamily="34" charset="0"/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2123728" y="2204864"/>
            <a:ext cx="288032" cy="2736304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33" idx="4"/>
            <a:endCxn id="54" idx="3"/>
          </p:cNvCxnSpPr>
          <p:nvPr/>
        </p:nvCxnSpPr>
        <p:spPr>
          <a:xfrm>
            <a:off x="2123728" y="2132856"/>
            <a:ext cx="0" cy="2503731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123728" y="2060848"/>
            <a:ext cx="216024" cy="288032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2051720" y="198884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Rectangle 34"/>
          <p:cNvSpPr/>
          <p:nvPr/>
        </p:nvSpPr>
        <p:spPr>
          <a:xfrm>
            <a:off x="-36512" y="6525344"/>
            <a:ext cx="3088861" cy="360040"/>
          </a:xfrm>
          <a:prstGeom prst="rect">
            <a:avLst/>
          </a:prstGeom>
          <a:solidFill>
            <a:srgbClr val="E8D9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Έναρξη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105378" y="6525344"/>
            <a:ext cx="3067651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Συζήτηση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3024336" y="6529282"/>
            <a:ext cx="3131840" cy="356102"/>
          </a:xfrm>
          <a:prstGeom prst="round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Κύριο μέρος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grpSp>
        <p:nvGrpSpPr>
          <p:cNvPr id="67" name="Group 66"/>
          <p:cNvGrpSpPr/>
          <p:nvPr/>
        </p:nvGrpSpPr>
        <p:grpSpPr>
          <a:xfrm>
            <a:off x="467544" y="5373216"/>
            <a:ext cx="7992888" cy="1008112"/>
            <a:chOff x="467544" y="5373216"/>
            <a:chExt cx="7992888" cy="1008112"/>
          </a:xfrm>
        </p:grpSpPr>
        <p:sp>
          <p:nvSpPr>
            <p:cNvPr id="55" name="Rounded Rectangle 54"/>
            <p:cNvSpPr/>
            <p:nvPr/>
          </p:nvSpPr>
          <p:spPr>
            <a:xfrm>
              <a:off x="467544" y="5373216"/>
              <a:ext cx="7992888" cy="1008112"/>
            </a:xfrm>
            <a:prstGeom prst="roundRect">
              <a:avLst/>
            </a:prstGeom>
            <a:solidFill>
              <a:srgbClr val="00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611560" y="5373216"/>
              <a:ext cx="76328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700" dirty="0" smtClean="0">
                  <a:solidFill>
                    <a:schemeClr val="bg1"/>
                  </a:solidFill>
                  <a:latin typeface="Century Gothic" pitchFamily="34" charset="0"/>
                </a:rPr>
                <a:t>Γιατί η κλίση του κεφαλιού προκαλεί επιπρόσθετη δύναμη στη σπονδυλική στήλη;</a:t>
              </a:r>
              <a:endParaRPr lang="en-GB" sz="2700" dirty="0" smtClean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7199784" y="1700808"/>
            <a:ext cx="15841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Δύναμη που ασκείται από τους μύες για να κρατήσει το κεφάλι σε αυτή τη θέση</a:t>
            </a:r>
            <a:endParaRPr lang="en-GB" sz="1600" dirty="0">
              <a:latin typeface="Century Gothic" pitchFamily="34" charset="0"/>
            </a:endParaRPr>
          </a:p>
          <a:p>
            <a:endParaRPr lang="en-GB" sz="1600" dirty="0">
              <a:latin typeface="Century Gothic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364088" y="4581128"/>
            <a:ext cx="12961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Δύναμη του βάρους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66" name="Rounded Rectangle 65"/>
          <p:cNvSpPr/>
          <p:nvPr/>
        </p:nvSpPr>
        <p:spPr>
          <a:xfrm>
            <a:off x="4716016" y="980728"/>
            <a:ext cx="45719" cy="4248472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5975648" y="2060849"/>
            <a:ext cx="2340768" cy="4032447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/>
          <p:nvPr/>
        </p:nvSpPr>
        <p:spPr>
          <a:xfrm>
            <a:off x="5903640" y="1988840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4" name="TextBox 33"/>
          <p:cNvSpPr txBox="1"/>
          <p:nvPr/>
        </p:nvSpPr>
        <p:spPr>
          <a:xfrm>
            <a:off x="2771800" y="908720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i="1" dirty="0" smtClean="0">
                <a:latin typeface="Century Gothic" pitchFamily="34" charset="0"/>
              </a:rPr>
              <a:t>Κέντρο μάζας κεφαλιού</a:t>
            </a:r>
            <a:endParaRPr lang="en-GB" sz="1400" i="1" dirty="0">
              <a:latin typeface="Century Gothic" pitchFamily="34" charset="0"/>
            </a:endParaRPr>
          </a:p>
        </p:txBody>
      </p:sp>
      <p:cxnSp>
        <p:nvCxnSpPr>
          <p:cNvPr id="37" name="Straight Connector 36"/>
          <p:cNvCxnSpPr>
            <a:endCxn id="33" idx="7"/>
          </p:cNvCxnSpPr>
          <p:nvPr/>
        </p:nvCxnSpPr>
        <p:spPr>
          <a:xfrm flipH="1">
            <a:off x="2174645" y="1340768"/>
            <a:ext cx="669163" cy="669163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7236296" y="3645024"/>
            <a:ext cx="1979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Συνισταμένη δύναμη που ασκεί το κεφάλι στην κορυφή της σπονδυλικής στήλης</a:t>
            </a:r>
            <a:endParaRPr lang="en-GB" sz="16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15" grpId="0"/>
      <p:bldP spid="54" grpId="0"/>
      <p:bldP spid="61" grpId="0"/>
      <p:bldP spid="62" grpId="0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 descr="sku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601065">
            <a:off x="483848" y="1251359"/>
            <a:ext cx="2439178" cy="2981678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67" name="Picture 66" descr="skul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525303">
            <a:off x="4802525" y="1258330"/>
            <a:ext cx="2439178" cy="2981678"/>
          </a:xfrm>
          <a:prstGeom prst="rect">
            <a:avLst/>
          </a:prstGeom>
          <a:effectLst>
            <a:outerShdw blurRad="127000" dist="762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37" name="Rectangle 36"/>
          <p:cNvSpPr/>
          <p:nvPr/>
        </p:nvSpPr>
        <p:spPr>
          <a:xfrm>
            <a:off x="-36512" y="6525344"/>
            <a:ext cx="3088861" cy="360040"/>
          </a:xfrm>
          <a:prstGeom prst="rect">
            <a:avLst/>
          </a:prstGeom>
          <a:solidFill>
            <a:srgbClr val="E8D9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Έναρξη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105378" y="6525344"/>
            <a:ext cx="3067651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Συζήτηση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3024336" y="6529282"/>
            <a:ext cx="3131840" cy="356102"/>
          </a:xfrm>
          <a:prstGeom prst="round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Κύριο μέρος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1331640" y="2033553"/>
            <a:ext cx="0" cy="2520280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1331640" y="2033553"/>
            <a:ext cx="2376264" cy="1584176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6084168" y="2105561"/>
            <a:ext cx="576064" cy="3168352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683568" y="458112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Δύναμη του βάρους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627784" y="1988840"/>
            <a:ext cx="22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Δύναμη που ασκείται από τους μύες για να κρατήσει το κεφάλι σε αυτή τη θέση</a:t>
            </a:r>
            <a:endParaRPr lang="en-GB" sz="1600" dirty="0">
              <a:latin typeface="Century Gothic" pitchFamily="34" charset="0"/>
            </a:endParaRPr>
          </a:p>
          <a:p>
            <a:endParaRPr lang="en-GB" sz="1600" dirty="0">
              <a:latin typeface="Century Gothic" pitchFamily="34" charset="0"/>
            </a:endParaRPr>
          </a:p>
        </p:txBody>
      </p:sp>
      <p:cxnSp>
        <p:nvCxnSpPr>
          <p:cNvPr id="97" name="Straight Arrow Connector 96"/>
          <p:cNvCxnSpPr/>
          <p:nvPr/>
        </p:nvCxnSpPr>
        <p:spPr>
          <a:xfrm>
            <a:off x="6084168" y="2105561"/>
            <a:ext cx="0" cy="2520280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7236296" y="1988840"/>
            <a:ext cx="1728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Δύναμη που ασκείται από τους μύες για να κρατήσει το κεφάλι σε αυτή τη θέση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107504" y="908720"/>
            <a:ext cx="1259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400" i="1" dirty="0">
                <a:latin typeface="Century Gothic" pitchFamily="34" charset="0"/>
              </a:rPr>
              <a:t>Κέντρο </a:t>
            </a:r>
            <a:r>
              <a:rPr lang="el-GR" sz="1400" i="1" dirty="0" smtClean="0">
                <a:latin typeface="Century Gothic" pitchFamily="34" charset="0"/>
              </a:rPr>
              <a:t>μάζας </a:t>
            </a:r>
            <a:r>
              <a:rPr lang="el-GR" sz="1400" i="1" dirty="0">
                <a:latin typeface="Century Gothic" pitchFamily="34" charset="0"/>
              </a:rPr>
              <a:t>κεφαλιού</a:t>
            </a:r>
            <a:endParaRPr lang="en-GB" sz="1400" i="1" dirty="0">
              <a:latin typeface="Century Gothic" pitchFamily="34" charset="0"/>
            </a:endParaRPr>
          </a:p>
          <a:p>
            <a:endParaRPr lang="en-GB" sz="1400" i="1" dirty="0">
              <a:latin typeface="Century Gothic" pitchFamily="34" charset="0"/>
            </a:endParaRPr>
          </a:p>
        </p:txBody>
      </p:sp>
      <p:cxnSp>
        <p:nvCxnSpPr>
          <p:cNvPr id="118" name="Straight Connector 117"/>
          <p:cNvCxnSpPr>
            <a:endCxn id="119" idx="1"/>
          </p:cNvCxnSpPr>
          <p:nvPr/>
        </p:nvCxnSpPr>
        <p:spPr>
          <a:xfrm>
            <a:off x="755576" y="1412776"/>
            <a:ext cx="525147" cy="56986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120" idx="4"/>
          </p:cNvCxnSpPr>
          <p:nvPr/>
        </p:nvCxnSpPr>
        <p:spPr>
          <a:xfrm>
            <a:off x="6084168" y="2204864"/>
            <a:ext cx="648072" cy="720080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5076056" y="4581128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Δύναμη του βάρους</a:t>
            </a:r>
            <a:endParaRPr lang="en-GB" sz="1600" dirty="0">
              <a:latin typeface="Century Gothic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1574479" y="5445224"/>
            <a:ext cx="7332090" cy="1338828"/>
            <a:chOff x="2123728" y="5373216"/>
            <a:chExt cx="5002767" cy="1338828"/>
          </a:xfrm>
        </p:grpSpPr>
        <p:sp>
          <p:nvSpPr>
            <p:cNvPr id="32" name="Rounded Rectangle 31"/>
            <p:cNvSpPr/>
            <p:nvPr/>
          </p:nvSpPr>
          <p:spPr>
            <a:xfrm>
              <a:off x="2123728" y="5373216"/>
              <a:ext cx="4896544" cy="1008112"/>
            </a:xfrm>
            <a:prstGeom prst="roundRect">
              <a:avLst/>
            </a:prstGeom>
            <a:solidFill>
              <a:srgbClr val="00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301959" y="5373216"/>
              <a:ext cx="482453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2700" dirty="0" smtClean="0">
                  <a:solidFill>
                    <a:schemeClr val="bg1"/>
                  </a:solidFill>
                  <a:latin typeface="Century Gothic" pitchFamily="34" charset="0"/>
                </a:rPr>
                <a:t>Σε ποια από τις δύο θέσεις η συνισταμένη δύναμη είναι μεγαλύτερη;</a:t>
              </a:r>
              <a:endParaRPr lang="en-GB" sz="2700" dirty="0" smtClean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339752" y="1043444"/>
            <a:ext cx="1440160" cy="441340"/>
            <a:chOff x="2555776" y="908720"/>
            <a:chExt cx="1440160" cy="441340"/>
          </a:xfrm>
        </p:grpSpPr>
        <p:sp>
          <p:nvSpPr>
            <p:cNvPr id="49" name="Rounded Rectangle 48"/>
            <p:cNvSpPr/>
            <p:nvPr/>
          </p:nvSpPr>
          <p:spPr>
            <a:xfrm>
              <a:off x="2627784" y="918012"/>
              <a:ext cx="1296144" cy="432048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55776" y="908720"/>
              <a:ext cx="144016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b="1" dirty="0" smtClean="0">
                  <a:solidFill>
                    <a:schemeClr val="bg1"/>
                  </a:solidFill>
                  <a:latin typeface="Century Gothic" pitchFamily="34" charset="0"/>
                </a:rPr>
                <a:t>Θέση</a:t>
              </a:r>
              <a:r>
                <a:rPr lang="en-GB" b="1" dirty="0" smtClean="0">
                  <a:solidFill>
                    <a:schemeClr val="bg1"/>
                  </a:solidFill>
                  <a:latin typeface="Century Gothic" pitchFamily="34" charset="0"/>
                </a:rPr>
                <a:t> A</a:t>
              </a:r>
              <a:endParaRPr lang="en-GB" b="1" dirty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716016" y="1052736"/>
            <a:ext cx="3672408" cy="4248472"/>
            <a:chOff x="4716016" y="1052736"/>
            <a:chExt cx="3672408" cy="4248472"/>
          </a:xfrm>
        </p:grpSpPr>
        <p:sp>
          <p:nvSpPr>
            <p:cNvPr id="36" name="Rounded Rectangle 35"/>
            <p:cNvSpPr/>
            <p:nvPr/>
          </p:nvSpPr>
          <p:spPr>
            <a:xfrm>
              <a:off x="4716016" y="1052736"/>
              <a:ext cx="45719" cy="4248472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6948264" y="1052736"/>
              <a:ext cx="1440160" cy="441340"/>
              <a:chOff x="2555776" y="908720"/>
              <a:chExt cx="1440160" cy="441340"/>
            </a:xfrm>
          </p:grpSpPr>
          <p:sp>
            <p:nvSpPr>
              <p:cNvPr id="54" name="Rounded Rectangle 53"/>
              <p:cNvSpPr/>
              <p:nvPr/>
            </p:nvSpPr>
            <p:spPr>
              <a:xfrm>
                <a:off x="2627784" y="918012"/>
                <a:ext cx="1296144" cy="432048"/>
              </a:xfrm>
              <a:prstGeom prst="round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2555776" y="908720"/>
                <a:ext cx="14401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l-GR" b="1" dirty="0" smtClean="0">
                    <a:solidFill>
                      <a:schemeClr val="bg1"/>
                    </a:solidFill>
                    <a:latin typeface="Century Gothic" pitchFamily="34" charset="0"/>
                  </a:rPr>
                  <a:t>Θέση</a:t>
                </a:r>
                <a:r>
                  <a:rPr lang="en-GB" b="1" dirty="0" smtClean="0">
                    <a:solidFill>
                      <a:schemeClr val="bg1"/>
                    </a:solidFill>
                    <a:latin typeface="Century Gothic" pitchFamily="34" charset="0"/>
                  </a:rPr>
                  <a:t> </a:t>
                </a:r>
                <a:r>
                  <a:rPr lang="en-GB" b="1" dirty="0" smtClean="0">
                    <a:solidFill>
                      <a:schemeClr val="bg1"/>
                    </a:solidFill>
                    <a:latin typeface="Century Gothic" pitchFamily="34" charset="0"/>
                  </a:rPr>
                  <a:t>B</a:t>
                </a:r>
                <a:endParaRPr lang="en-GB" b="1" dirty="0">
                  <a:solidFill>
                    <a:schemeClr val="bg1"/>
                  </a:solidFill>
                  <a:latin typeface="Century Gothic" pitchFamily="34" charset="0"/>
                </a:endParaRPr>
              </a:p>
            </p:txBody>
          </p:sp>
        </p:grpSp>
      </p:grpSp>
      <p:sp>
        <p:nvSpPr>
          <p:cNvPr id="66" name="TextBox 65"/>
          <p:cNvSpPr txBox="1"/>
          <p:nvPr/>
        </p:nvSpPr>
        <p:spPr>
          <a:xfrm>
            <a:off x="1907704" y="44624"/>
            <a:ext cx="72362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3600" dirty="0" smtClean="0">
                <a:latin typeface="Century Gothic" pitchFamily="34" charset="0"/>
              </a:rPr>
              <a:t>Οι δυνάμεις στο λαιμό σου</a:t>
            </a:r>
            <a:r>
              <a:rPr lang="en-GB" sz="3600" dirty="0" smtClean="0">
                <a:latin typeface="Century Gothic" pitchFamily="34" charset="0"/>
              </a:rPr>
              <a:t> –</a:t>
            </a:r>
            <a:r>
              <a:rPr lang="en-GB" sz="3600" b="1" dirty="0" smtClean="0">
                <a:latin typeface="Century Gothic" pitchFamily="34" charset="0"/>
              </a:rPr>
              <a:t> </a:t>
            </a:r>
            <a:r>
              <a:rPr lang="en-GB" sz="4400" b="1" dirty="0" smtClean="0">
                <a:solidFill>
                  <a:srgbClr val="C00000"/>
                </a:solidFill>
                <a:latin typeface="Century Gothic" pitchFamily="34" charset="0"/>
              </a:rPr>
              <a:t>2</a:t>
            </a:r>
            <a:r>
              <a:rPr lang="en-GB" sz="3600" b="1" dirty="0" smtClean="0">
                <a:latin typeface="Century Gothic" pitchFamily="34" charset="0"/>
              </a:rPr>
              <a:t> </a:t>
            </a:r>
            <a:endParaRPr lang="en-GB" sz="3600" b="1" dirty="0">
              <a:latin typeface="Century Gothic" pitchFamily="34" charset="0"/>
            </a:endParaRPr>
          </a:p>
        </p:txBody>
      </p:sp>
      <p:pic>
        <p:nvPicPr>
          <p:cNvPr id="69" name="Picture 68" descr="discus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805264"/>
            <a:ext cx="818902" cy="520717"/>
          </a:xfrm>
          <a:prstGeom prst="rect">
            <a:avLst/>
          </a:prstGeom>
          <a:effectLst>
            <a:outerShdw blurRad="76200" dist="50800" algn="l" rotWithShape="0">
              <a:prstClr val="black">
                <a:alpha val="40000"/>
              </a:prstClr>
            </a:outerShdw>
          </a:effectLst>
        </p:spPr>
      </p:pic>
      <p:cxnSp>
        <p:nvCxnSpPr>
          <p:cNvPr id="51" name="Straight Arrow Connector 50"/>
          <p:cNvCxnSpPr/>
          <p:nvPr/>
        </p:nvCxnSpPr>
        <p:spPr>
          <a:xfrm>
            <a:off x="1346200" y="2032000"/>
            <a:ext cx="2577728" cy="4205312"/>
          </a:xfrm>
          <a:prstGeom prst="straightConnector1">
            <a:avLst/>
          </a:prstGeom>
          <a:ln w="50800">
            <a:solidFill>
              <a:srgbClr val="6DD9FF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/>
          <p:cNvSpPr/>
          <p:nvPr/>
        </p:nvSpPr>
        <p:spPr>
          <a:xfrm>
            <a:off x="1259632" y="1961545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0" name="Oval 119"/>
          <p:cNvSpPr/>
          <p:nvPr/>
        </p:nvSpPr>
        <p:spPr>
          <a:xfrm>
            <a:off x="6012160" y="2060848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5" name="TextBox 114"/>
          <p:cNvSpPr txBox="1"/>
          <p:nvPr/>
        </p:nvSpPr>
        <p:spPr>
          <a:xfrm>
            <a:off x="6732240" y="4149080"/>
            <a:ext cx="194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Συνισταμένη δύναμη που ασκεί το κεφάλι στην κορυφή της σπονδυλικής στήλης</a:t>
            </a:r>
            <a:endParaRPr lang="en-GB" sz="1600" dirty="0">
              <a:latin typeface="Century Gothic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843808" y="3717032"/>
            <a:ext cx="1944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1600" dirty="0">
                <a:latin typeface="Century Gothic" pitchFamily="34" charset="0"/>
              </a:rPr>
              <a:t>Συνισταμένη δύναμη που ασκεί το κεφάλι στην κορυφή της σπονδυλικής στήλης</a:t>
            </a:r>
            <a:endParaRPr lang="en-GB" sz="1600" dirty="0"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9" grpId="0"/>
      <p:bldP spid="114" grpId="0"/>
      <p:bldP spid="113" grpId="0"/>
      <p:bldP spid="115" grpId="0"/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3528" y="1556792"/>
            <a:ext cx="7992888" cy="4909036"/>
          </a:xfrm>
          <a:prstGeom prst="rect">
            <a:avLst/>
          </a:prstGeom>
          <a:noFill/>
          <a:ln w="6350">
            <a:solidFill>
              <a:srgbClr val="9900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6" name="Picture 25" descr="young girl texting.png"/>
          <p:cNvPicPr>
            <a:picLocks noChangeAspect="1"/>
          </p:cNvPicPr>
          <p:nvPr/>
        </p:nvPicPr>
        <p:blipFill>
          <a:blip r:embed="rId3" cstate="print"/>
          <a:srcRect r="15608"/>
          <a:stretch>
            <a:fillRect/>
          </a:stretch>
        </p:blipFill>
        <p:spPr>
          <a:xfrm>
            <a:off x="5266852" y="1484784"/>
            <a:ext cx="3971277" cy="5097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95536" y="1556792"/>
            <a:ext cx="7272808" cy="4909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buClr>
                <a:srgbClr val="C75947"/>
              </a:buClr>
            </a:pPr>
            <a:r>
              <a:rPr lang="en-GB" sz="2400" b="1" dirty="0" smtClean="0">
                <a:latin typeface="Century Gothic" pitchFamily="34" charset="0"/>
              </a:rPr>
              <a:t>	</a:t>
            </a:r>
            <a:r>
              <a:rPr lang="el-GR" sz="2400" b="1" dirty="0" smtClean="0">
                <a:latin typeface="Century Gothic" pitchFamily="34" charset="0"/>
              </a:rPr>
              <a:t>Σχεδίασε πως θα εξετάσεις αυτό το ερώτημα:</a:t>
            </a:r>
            <a:endParaRPr lang="en-GB" sz="2400" b="1" dirty="0" smtClean="0">
              <a:latin typeface="Century Gothic" pitchFamily="34" charset="0"/>
            </a:endParaRPr>
          </a:p>
          <a:p>
            <a:pPr marL="354013" indent="-354013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n"/>
            </a:pPr>
            <a:r>
              <a:rPr lang="el-GR" sz="2400" dirty="0" smtClean="0">
                <a:latin typeface="Century Gothic" pitchFamily="34" charset="0"/>
              </a:rPr>
              <a:t>Επέλεξε μεταβλητές που μπορεί να επηρεάζουν  το αποτέλεσμα.</a:t>
            </a:r>
            <a:endParaRPr lang="en-GB" sz="2400" dirty="0" smtClean="0">
              <a:latin typeface="Century Gothic" pitchFamily="34" charset="0"/>
            </a:endParaRPr>
          </a:p>
          <a:p>
            <a:pPr marL="354013" indent="-354013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n"/>
            </a:pPr>
            <a:r>
              <a:rPr lang="el-GR" sz="2400" dirty="0" smtClean="0">
                <a:latin typeface="Century Gothic" pitchFamily="34" charset="0"/>
              </a:rPr>
              <a:t>Για κάθε μεταβλητή</a:t>
            </a:r>
            <a:endParaRPr lang="en-GB" sz="2400" dirty="0" smtClean="0">
              <a:latin typeface="Century Gothic" pitchFamily="34" charset="0"/>
            </a:endParaRPr>
          </a:p>
          <a:p>
            <a:pPr marL="354013" indent="-354013">
              <a:spcBef>
                <a:spcPts val="600"/>
              </a:spcBef>
              <a:buClr>
                <a:srgbClr val="C00000"/>
              </a:buClr>
              <a:tabLst>
                <a:tab pos="633413" algn="l"/>
              </a:tabLst>
            </a:pPr>
            <a:r>
              <a:rPr lang="en-GB" sz="2400" dirty="0" smtClean="0">
                <a:latin typeface="Century Gothic" pitchFamily="34" charset="0"/>
              </a:rPr>
              <a:t>	– 	</a:t>
            </a:r>
            <a:r>
              <a:rPr lang="el-GR" sz="2400" dirty="0" smtClean="0">
                <a:latin typeface="Century Gothic" pitchFamily="34" charset="0"/>
              </a:rPr>
              <a:t>προσδιόρισε τουλάχιστον ένα τρόπο συλλογής δεδομένων</a:t>
            </a:r>
            <a:r>
              <a:rPr lang="en-GB" sz="2400" dirty="0" smtClean="0">
                <a:latin typeface="Century Gothic" pitchFamily="34" charset="0"/>
              </a:rPr>
              <a:t>.</a:t>
            </a:r>
          </a:p>
          <a:p>
            <a:pPr marL="354013" indent="-354013">
              <a:spcBef>
                <a:spcPts val="600"/>
              </a:spcBef>
              <a:buClr>
                <a:srgbClr val="C00000"/>
              </a:buClr>
              <a:tabLst>
                <a:tab pos="633413" algn="l"/>
              </a:tabLst>
            </a:pPr>
            <a:r>
              <a:rPr lang="en-GB" sz="2400" dirty="0" smtClean="0">
                <a:latin typeface="Century Gothic" pitchFamily="34" charset="0"/>
              </a:rPr>
              <a:t>	–	</a:t>
            </a:r>
            <a:r>
              <a:rPr lang="el-GR" sz="2400" dirty="0" smtClean="0">
                <a:latin typeface="Century Gothic" pitchFamily="34" charset="0"/>
              </a:rPr>
              <a:t>αποφάσισε τον</a:t>
            </a:r>
            <a:r>
              <a:rPr lang="en-GB" sz="2400" dirty="0" smtClean="0">
                <a:latin typeface="Century Gothic" pitchFamily="34" charset="0"/>
              </a:rPr>
              <a:t> </a:t>
            </a:r>
            <a:r>
              <a:rPr lang="el-GR" sz="2400" b="1" dirty="0" smtClean="0">
                <a:latin typeface="Century Gothic" pitchFamily="34" charset="0"/>
              </a:rPr>
              <a:t>καλύτερο</a:t>
            </a:r>
            <a:r>
              <a:rPr lang="en-GB" sz="2400" b="1" dirty="0" smtClean="0">
                <a:latin typeface="Century Gothic" pitchFamily="34" charset="0"/>
              </a:rPr>
              <a:t> </a:t>
            </a:r>
            <a:r>
              <a:rPr lang="el-GR" sz="2400" dirty="0" smtClean="0">
                <a:latin typeface="Century Gothic" pitchFamily="34" charset="0"/>
              </a:rPr>
              <a:t>τρόπο συλλογής</a:t>
            </a:r>
            <a:r>
              <a:rPr lang="en-GB" sz="2400" dirty="0" smtClean="0">
                <a:latin typeface="Century Gothic" pitchFamily="34" charset="0"/>
              </a:rPr>
              <a:t> 	</a:t>
            </a:r>
            <a:r>
              <a:rPr lang="el-GR" sz="2400" b="1" dirty="0" smtClean="0">
                <a:latin typeface="Century Gothic" pitchFamily="34" charset="0"/>
              </a:rPr>
              <a:t>αξιόπιστων</a:t>
            </a:r>
            <a:r>
              <a:rPr lang="en-GB" sz="2400" dirty="0" smtClean="0">
                <a:latin typeface="Century Gothic" pitchFamily="34" charset="0"/>
              </a:rPr>
              <a:t> </a:t>
            </a:r>
            <a:r>
              <a:rPr lang="el-GR" sz="2400" dirty="0" smtClean="0">
                <a:latin typeface="Century Gothic" pitchFamily="34" charset="0"/>
              </a:rPr>
              <a:t>δεδομένων για τις μεταβλητές</a:t>
            </a:r>
            <a:r>
              <a:rPr lang="en-GB" sz="2400" dirty="0" smtClean="0">
                <a:latin typeface="Century Gothic" pitchFamily="34" charset="0"/>
              </a:rPr>
              <a:t>.</a:t>
            </a:r>
          </a:p>
          <a:p>
            <a:pPr marL="354013" indent="-354013">
              <a:spcBef>
                <a:spcPts val="600"/>
              </a:spcBef>
              <a:buClr>
                <a:srgbClr val="C00000"/>
              </a:buClr>
              <a:buFont typeface="Wingdings" pitchFamily="2" charset="2"/>
              <a:buChar char="n"/>
            </a:pPr>
            <a:r>
              <a:rPr lang="el-GR" sz="2400" dirty="0" smtClean="0">
                <a:latin typeface="Century Gothic" pitchFamily="34" charset="0"/>
              </a:rPr>
              <a:t>Εξέτασε πως θα χρησιμοποιήσεις τα δεδομένα για να αποφασίσεις αν η χρήση του τηλεφώνου  καταστρέφει το λαιμό σου.</a:t>
            </a:r>
            <a:endParaRPr lang="en-GB" sz="2400" dirty="0" smtClean="0">
              <a:latin typeface="Century Gothic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-36512" y="6525344"/>
            <a:ext cx="3088861" cy="360040"/>
          </a:xfrm>
          <a:prstGeom prst="rect">
            <a:avLst/>
          </a:prstGeom>
          <a:solidFill>
            <a:srgbClr val="E8D9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Έναρξη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105378" y="6525344"/>
            <a:ext cx="3067651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Συζήτηση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024336" y="6529282"/>
            <a:ext cx="3131840" cy="356102"/>
          </a:xfrm>
          <a:prstGeom prst="roundRect">
            <a:avLst/>
          </a:prstGeom>
          <a:solidFill>
            <a:srgbClr val="CC99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Κύριο μέρος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grpSp>
        <p:nvGrpSpPr>
          <p:cNvPr id="28" name="Group 67"/>
          <p:cNvGrpSpPr/>
          <p:nvPr/>
        </p:nvGrpSpPr>
        <p:grpSpPr>
          <a:xfrm>
            <a:off x="876995" y="332656"/>
            <a:ext cx="7721819" cy="1152128"/>
            <a:chOff x="6228184" y="426640"/>
            <a:chExt cx="1889624" cy="965130"/>
          </a:xfrm>
        </p:grpSpPr>
        <p:sp>
          <p:nvSpPr>
            <p:cNvPr id="29" name="Rounded Rectangle 28"/>
            <p:cNvSpPr/>
            <p:nvPr/>
          </p:nvSpPr>
          <p:spPr>
            <a:xfrm>
              <a:off x="6228184" y="426640"/>
              <a:ext cx="1889623" cy="965130"/>
            </a:xfrm>
            <a:prstGeom prst="roundRect">
              <a:avLst/>
            </a:prstGeom>
            <a:solidFill>
              <a:srgbClr val="00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312794" y="426640"/>
              <a:ext cx="1805014" cy="717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3200" dirty="0" smtClean="0">
                  <a:solidFill>
                    <a:schemeClr val="bg1"/>
                  </a:solidFill>
                  <a:latin typeface="Century Gothic" pitchFamily="34" charset="0"/>
                </a:rPr>
                <a:t>Η χρήση του τηλεφώνου μπορεί να προκαλέσει βλάβη στο λαιμό;</a:t>
              </a:r>
              <a:r>
                <a:rPr lang="en-GB" sz="3200" dirty="0" smtClean="0">
                  <a:solidFill>
                    <a:schemeClr val="bg1"/>
                  </a:solidFill>
                  <a:latin typeface="Century Gothic" pitchFamily="34" charset="0"/>
                </a:rPr>
                <a:t> </a:t>
              </a:r>
            </a:p>
          </p:txBody>
        </p:sp>
      </p:grpSp>
      <p:pic>
        <p:nvPicPr>
          <p:cNvPr id="13" name="Picture 12" descr="discus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540131"/>
            <a:ext cx="818902" cy="520717"/>
          </a:xfrm>
          <a:prstGeom prst="rect">
            <a:avLst/>
          </a:prstGeom>
          <a:effectLst>
            <a:outerShdw blurRad="76200" dist="508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9"/>
          <p:cNvGrpSpPr/>
          <p:nvPr/>
        </p:nvGrpSpPr>
        <p:grpSpPr>
          <a:xfrm>
            <a:off x="7813154" y="0"/>
            <a:ext cx="1296144" cy="641606"/>
            <a:chOff x="7813154" y="0"/>
            <a:chExt cx="1296144" cy="641606"/>
          </a:xfrm>
        </p:grpSpPr>
        <p:sp>
          <p:nvSpPr>
            <p:cNvPr id="15" name="TextBox 14"/>
            <p:cNvSpPr txBox="1"/>
            <p:nvPr/>
          </p:nvSpPr>
          <p:spPr>
            <a:xfrm>
              <a:off x="7813154" y="0"/>
              <a:ext cx="7920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600" dirty="0" smtClean="0">
                  <a:latin typeface="Century Gothic" pitchFamily="34" charset="0"/>
                </a:rPr>
                <a:t>SS1-3</a:t>
              </a:r>
              <a:endParaRPr lang="en-GB" sz="1600" dirty="0">
                <a:latin typeface="Century Gothic" pitchFamily="34" charset="0"/>
              </a:endParaRPr>
            </a:p>
          </p:txBody>
        </p:sp>
        <p:pic>
          <p:nvPicPr>
            <p:cNvPr id="16" name="Picture 15" descr="Student sheets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98815" y="44624"/>
              <a:ext cx="510483" cy="596982"/>
            </a:xfrm>
            <a:prstGeom prst="rect">
              <a:avLst/>
            </a:prstGeom>
          </p:spPr>
        </p:pic>
      </p:grpSp>
      <p:sp>
        <p:nvSpPr>
          <p:cNvPr id="20" name="Rounded Rectangle 19"/>
          <p:cNvSpPr/>
          <p:nvPr/>
        </p:nvSpPr>
        <p:spPr>
          <a:xfrm rot="16200000">
            <a:off x="9147942" y="5706833"/>
            <a:ext cx="306387" cy="1079313"/>
          </a:xfrm>
          <a:prstGeom prst="round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8761478" y="6125044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7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girls textin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84784"/>
            <a:ext cx="9144000" cy="506845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36512" y="6525344"/>
            <a:ext cx="3088861" cy="360040"/>
          </a:xfrm>
          <a:prstGeom prst="rect">
            <a:avLst/>
          </a:prstGeom>
          <a:solidFill>
            <a:srgbClr val="E8D9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Έναρξη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076349" y="6497960"/>
            <a:ext cx="3067651" cy="36004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Συζήτηση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59832" y="6525344"/>
            <a:ext cx="3059832" cy="360040"/>
          </a:xfrm>
          <a:prstGeom prst="rect">
            <a:avLst/>
          </a:prstGeom>
          <a:solidFill>
            <a:srgbClr val="FCD6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b="1" dirty="0" smtClean="0">
                <a:solidFill>
                  <a:schemeClr val="bg1"/>
                </a:solidFill>
                <a:latin typeface="Century Gothic" pitchFamily="34" charset="0"/>
              </a:rPr>
              <a:t>Κύριο μέρος</a:t>
            </a:r>
            <a:endParaRPr lang="en-GB" sz="2000" b="1" dirty="0" smtClean="0">
              <a:solidFill>
                <a:schemeClr val="bg1"/>
              </a:solidFill>
              <a:latin typeface="Century Gothic" pitchFamily="34" charset="0"/>
            </a:endParaRPr>
          </a:p>
        </p:txBody>
      </p:sp>
      <p:grpSp>
        <p:nvGrpSpPr>
          <p:cNvPr id="5" name="Group 67"/>
          <p:cNvGrpSpPr/>
          <p:nvPr/>
        </p:nvGrpSpPr>
        <p:grpSpPr>
          <a:xfrm>
            <a:off x="1691680" y="260648"/>
            <a:ext cx="7298358" cy="2448272"/>
            <a:chOff x="6228184" y="426640"/>
            <a:chExt cx="2167561" cy="1366152"/>
          </a:xfrm>
        </p:grpSpPr>
        <p:sp>
          <p:nvSpPr>
            <p:cNvPr id="8" name="Rounded Rectangle 7"/>
            <p:cNvSpPr/>
            <p:nvPr/>
          </p:nvSpPr>
          <p:spPr>
            <a:xfrm>
              <a:off x="6228184" y="426640"/>
              <a:ext cx="2167561" cy="965130"/>
            </a:xfrm>
            <a:prstGeom prst="roundRect">
              <a:avLst/>
            </a:prstGeom>
            <a:solidFill>
              <a:srgbClr val="0099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6282024" y="477898"/>
              <a:ext cx="2087287" cy="1314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l-GR" sz="3200" dirty="0" smtClean="0">
                  <a:solidFill>
                    <a:schemeClr val="bg1"/>
                  </a:solidFill>
                  <a:latin typeface="Century Gothic" pitchFamily="34" charset="0"/>
                </a:rPr>
                <a:t>Θα χρησιμοποιείς το κινητό σου λιγότερο για να σώσεις το λαιμό σου; Γιατί;</a:t>
              </a:r>
              <a:endParaRPr lang="en-GB" sz="3200" dirty="0" smtClean="0">
                <a:solidFill>
                  <a:schemeClr val="bg1"/>
                </a:solidFill>
                <a:latin typeface="Century Gothic" pitchFamily="34" charset="0"/>
              </a:endParaRPr>
            </a:p>
          </p:txBody>
        </p:sp>
      </p:grpSp>
      <p:pic>
        <p:nvPicPr>
          <p:cNvPr id="12" name="Picture 11" descr="discus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6754" y="908720"/>
            <a:ext cx="818902" cy="520717"/>
          </a:xfrm>
          <a:prstGeom prst="rect">
            <a:avLst/>
          </a:prstGeom>
          <a:effectLst>
            <a:outerShdw blurRad="76200" dist="50800" algn="l" rotWithShape="0">
              <a:prstClr val="black">
                <a:alpha val="40000"/>
              </a:prstClr>
            </a:outerShdw>
          </a:effectLst>
        </p:spPr>
      </p:pic>
      <p:sp>
        <p:nvSpPr>
          <p:cNvPr id="13" name="Rounded Rectangle 12"/>
          <p:cNvSpPr/>
          <p:nvPr/>
        </p:nvSpPr>
        <p:spPr>
          <a:xfrm rot="16200000">
            <a:off x="9147942" y="5706833"/>
            <a:ext cx="306387" cy="1079313"/>
          </a:xfrm>
          <a:prstGeom prst="round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8761478" y="6125044"/>
            <a:ext cx="45712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fld id="{74256886-91BF-4076-AFFA-7356CEB4E16A}" type="slidenum">
              <a:rPr lang="en-GB" altLang="en-US" sz="1400" b="1">
                <a:solidFill>
                  <a:schemeClr val="bg1"/>
                </a:solidFill>
                <a:latin typeface="Century Gothic" pitchFamily="34" charset="0"/>
              </a:rPr>
              <a:pPr algn="ctr" eaLnBrk="1" hangingPunct="1"/>
              <a:t>8</a:t>
            </a:fld>
            <a:endParaRPr lang="en-GB" altLang="en-US" sz="1400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196752"/>
            <a:ext cx="9142412" cy="1066801"/>
          </a:xfrm>
          <a:prstGeom prst="rect">
            <a:avLst/>
          </a:prstGeom>
          <a:solidFill>
            <a:srgbClr val="CC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00229" y="1257462"/>
            <a:ext cx="74875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 smtClean="0">
                <a:solidFill>
                  <a:schemeClr val="bg1"/>
                </a:solidFill>
                <a:latin typeface="Century Gothic" pitchFamily="34" charset="0"/>
              </a:rPr>
              <a:t>Text neck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2411762" y="476672"/>
            <a:ext cx="4464050" cy="647700"/>
          </a:xfrm>
        </p:spPr>
        <p:txBody>
          <a:bodyPr>
            <a:noAutofit/>
          </a:bodyPr>
          <a:lstStyle/>
          <a:p>
            <a:pPr algn="ctr"/>
            <a:r>
              <a:rPr lang="el-GR" sz="3200" dirty="0" smtClean="0">
                <a:solidFill>
                  <a:srgbClr val="CC0000"/>
                </a:solidFill>
                <a:latin typeface="Century Gothic" pitchFamily="34" charset="0"/>
              </a:rPr>
              <a:t>Φύλλα εργασίας μαθητών</a:t>
            </a:r>
            <a:endParaRPr lang="en-US" sz="4000" dirty="0">
              <a:solidFill>
                <a:srgbClr val="CC0000"/>
              </a:solidFill>
              <a:latin typeface="Century Gothic" pitchFamily="34" charset="0"/>
              <a:cs typeface="Lato Regular"/>
            </a:endParaRPr>
          </a:p>
        </p:txBody>
      </p:sp>
      <p:pic>
        <p:nvPicPr>
          <p:cNvPr id="5" name="Picture 4" descr="engage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614" y="205267"/>
            <a:ext cx="1902871" cy="763249"/>
          </a:xfrm>
          <a:prstGeom prst="rect">
            <a:avLst/>
          </a:prstGeom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187981"/>
              </p:ext>
            </p:extLst>
          </p:nvPr>
        </p:nvGraphicFramePr>
        <p:xfrm>
          <a:off x="1331639" y="2466301"/>
          <a:ext cx="6552728" cy="2643999"/>
        </p:xfrm>
        <a:graphic>
          <a:graphicData uri="http://schemas.openxmlformats.org/drawingml/2006/table">
            <a:tbl>
              <a:tblPr/>
              <a:tblGrid>
                <a:gridCol w="1368153"/>
                <a:gridCol w="2520280"/>
                <a:gridCol w="2664295"/>
              </a:tblGrid>
              <a:tr h="4392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altLang="en-US" sz="1600" b="1" dirty="0" smtClean="0">
                          <a:solidFill>
                            <a:srgbClr val="CC0000"/>
                          </a:solidFill>
                          <a:latin typeface="Century Gothic" panose="020B0502020202020204" pitchFamily="34" charset="0"/>
                        </a:rPr>
                        <a:t>Αριθμός</a:t>
                      </a:r>
                      <a:r>
                        <a:rPr lang="el-GR" altLang="en-US" sz="1600" b="1" baseline="0" dirty="0" smtClean="0">
                          <a:solidFill>
                            <a:srgbClr val="CC0000"/>
                          </a:solidFill>
                          <a:latin typeface="Century Gothic" panose="020B0502020202020204" pitchFamily="34" charset="0"/>
                        </a:rPr>
                        <a:t> φύλλου</a:t>
                      </a:r>
                      <a:r>
                        <a:rPr lang="en-US" altLang="en-US" sz="1600" b="1" dirty="0" smtClean="0">
                          <a:solidFill>
                            <a:srgbClr val="CC0000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marL="126000" marR="126000" marT="72000" marB="50400" horzOverflow="overflow">
                    <a:lnL>
                      <a:noFill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Τίτλος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marL="126000" marR="126000" marT="72000" marB="50400"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Σημειώσεις</a:t>
                      </a:r>
                      <a:endParaRPr kumimoji="0" lang="en-GB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00"/>
                        </a:solidFill>
                        <a:effectLst/>
                        <a:latin typeface="Century Gothic" panose="020B0502020202020204" pitchFamily="34" charset="0"/>
                        <a:ea typeface="ＭＳ Ｐゴシック" charset="-128"/>
                        <a:cs typeface="Arial" charset="0"/>
                      </a:endParaRPr>
                    </a:p>
                  </a:txBody>
                  <a:tcPr marL="126000" marR="126000" marT="72000" marB="50400"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077">
                <a:tc>
                  <a:txBody>
                    <a:bodyPr/>
                    <a:lstStyle/>
                    <a:p>
                      <a:pPr marL="3603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SS1</a:t>
                      </a:r>
                    </a:p>
                  </a:txBody>
                  <a:tcPr horzOverflow="overflow">
                    <a:lnL>
                      <a:noFill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Μεταβλητές 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Δυνατότητα επανάληψης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. </a:t>
                      </a: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Κόψτε σε κάρτες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. </a:t>
                      </a: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Ένα σε κάθε ομάδα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421">
                <a:tc>
                  <a:txBody>
                    <a:bodyPr/>
                    <a:lstStyle/>
                    <a:p>
                      <a:pPr marL="3603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SS2a and 2b</a:t>
                      </a:r>
                    </a:p>
                  </a:txBody>
                  <a:tcPr horzOverflow="overflow">
                    <a:lnL>
                      <a:noFill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Συλλογή δεδομένων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Δυνατότητα επανάληψης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, </a:t>
                      </a: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Ένα σε κάθε ομάδα</a:t>
                      </a: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.</a:t>
                      </a:r>
                    </a:p>
                  </a:txBody>
                  <a:tcPr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421">
                <a:tc>
                  <a:txBody>
                    <a:bodyPr/>
                    <a:lstStyle/>
                    <a:p>
                      <a:pPr marL="36036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SS3</a:t>
                      </a:r>
                    </a:p>
                  </a:txBody>
                  <a:tcPr horzOverflow="overflow">
                    <a:lnL>
                      <a:noFill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Αξιολόγηση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itchFamily="34" charset="0"/>
                          <a:cs typeface="Arial" charset="0"/>
                        </a:rPr>
                        <a:t>Αναλώσιμα.</a:t>
                      </a:r>
                      <a:endParaRPr kumimoji="0" lang="en-GB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entury Gothic" pitchFamily="34" charset="0"/>
                        <a:cs typeface="Arial" charset="0"/>
                      </a:endParaRPr>
                    </a:p>
                  </a:txBody>
                  <a:tcPr horzOverflow="overflow">
                    <a:lnL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FFABA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Action Button: Custom 6">
            <a:hlinkClick r:id="rId4" action="ppaction://hlinksldjump" highlightClick="1"/>
          </p:cNvPr>
          <p:cNvSpPr/>
          <p:nvPr/>
        </p:nvSpPr>
        <p:spPr>
          <a:xfrm>
            <a:off x="6875856" y="0"/>
            <a:ext cx="2268144" cy="1169368"/>
          </a:xfrm>
          <a:prstGeom prst="actionButtonBlank">
            <a:avLst/>
          </a:prstGeom>
          <a:solidFill>
            <a:schemeClr val="bg1">
              <a:lumMod val="85000"/>
              <a:alpha val="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8408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ebol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28775</TotalTime>
  <Words>1139</Words>
  <Application>Microsoft Office PowerPoint</Application>
  <PresentationFormat>On-screen Show (4:3)</PresentationFormat>
  <Paragraphs>161</Paragraphs>
  <Slides>15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LilyUPC</vt:lpstr>
      <vt:lpstr>Lato Regular</vt:lpstr>
      <vt:lpstr>Ebrima</vt:lpstr>
      <vt:lpstr>Century Gothic</vt:lpstr>
      <vt:lpstr>Mangal</vt:lpstr>
      <vt:lpstr>Wingdings</vt:lpstr>
      <vt:lpstr>ＭＳ Ｐゴシック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Φύλλα εργασίας μαθητών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Gemma Young</dc:creator>
  <cp:lastModifiedBy>user</cp:lastModifiedBy>
  <cp:revision>589</cp:revision>
  <dcterms:created xsi:type="dcterms:W3CDTF">2014-09-15T10:50:25Z</dcterms:created>
  <dcterms:modified xsi:type="dcterms:W3CDTF">2015-04-17T09:34:56Z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926A4257-4A38-4A28-A204-42692B1F4461</vt:lpwstr>
  </property>
  <property fmtid="{D5CDD505-2E9C-101B-9397-08002B2CF9AE}" pid="3" name="ArticulatePath">
    <vt:lpwstr>Ebola presentation</vt:lpwstr>
  </property>
</Properties>
</file>